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08">
  <p:sldMasterIdLst>
    <p:sldMasterId id="2147483792" r:id="rId1"/>
  </p:sldMasterIdLst>
  <p:sldIdLst>
    <p:sldId id="256" r:id="rId2"/>
    <p:sldId id="257" r:id="rId3"/>
    <p:sldId id="797" r:id="rId4"/>
    <p:sldId id="1021" r:id="rId5"/>
    <p:sldId id="1022" r:id="rId6"/>
    <p:sldId id="1023" r:id="rId7"/>
    <p:sldId id="1024" r:id="rId8"/>
    <p:sldId id="1025" r:id="rId9"/>
    <p:sldId id="1026" r:id="rId10"/>
    <p:sldId id="1030" r:id="rId11"/>
    <p:sldId id="1027" r:id="rId12"/>
    <p:sldId id="1028" r:id="rId13"/>
    <p:sldId id="1029" r:id="rId14"/>
    <p:sldId id="1031" r:id="rId15"/>
    <p:sldId id="1032" r:id="rId16"/>
    <p:sldId id="1033" r:id="rId17"/>
    <p:sldId id="1034" r:id="rId18"/>
    <p:sldId id="1035" r:id="rId19"/>
    <p:sldId id="1036" r:id="rId20"/>
    <p:sldId id="1037" r:id="rId21"/>
    <p:sldId id="1038" r:id="rId22"/>
    <p:sldId id="1039" r:id="rId23"/>
    <p:sldId id="1040" r:id="rId24"/>
    <p:sldId id="1041" r:id="rId25"/>
    <p:sldId id="1042" r:id="rId26"/>
    <p:sldId id="1043" r:id="rId27"/>
    <p:sldId id="1044" r:id="rId28"/>
    <p:sldId id="1045" r:id="rId29"/>
    <p:sldId id="1046" r:id="rId30"/>
    <p:sldId id="1047" r:id="rId31"/>
    <p:sldId id="1048" r:id="rId32"/>
    <p:sldId id="1049" r:id="rId33"/>
    <p:sldId id="1166" r:id="rId34"/>
    <p:sldId id="1050" r:id="rId35"/>
    <p:sldId id="1051" r:id="rId36"/>
    <p:sldId id="1052" r:id="rId37"/>
    <p:sldId id="1053" r:id="rId38"/>
    <p:sldId id="1055" r:id="rId39"/>
    <p:sldId id="1054" r:id="rId40"/>
    <p:sldId id="1056" r:id="rId41"/>
    <p:sldId id="1057" r:id="rId42"/>
    <p:sldId id="1058" r:id="rId43"/>
    <p:sldId id="1059" r:id="rId44"/>
    <p:sldId id="1060" r:id="rId45"/>
    <p:sldId id="1061" r:id="rId46"/>
    <p:sldId id="1062" r:id="rId47"/>
    <p:sldId id="1063" r:id="rId48"/>
    <p:sldId id="1064" r:id="rId49"/>
    <p:sldId id="1065" r:id="rId50"/>
    <p:sldId id="1066" r:id="rId51"/>
    <p:sldId id="1067" r:id="rId52"/>
    <p:sldId id="1068" r:id="rId53"/>
    <p:sldId id="1069" r:id="rId54"/>
    <p:sldId id="1070" r:id="rId55"/>
    <p:sldId id="1071" r:id="rId56"/>
    <p:sldId id="1072" r:id="rId57"/>
    <p:sldId id="1073" r:id="rId58"/>
    <p:sldId id="1074" r:id="rId59"/>
    <p:sldId id="1075" r:id="rId60"/>
    <p:sldId id="1076" r:id="rId61"/>
    <p:sldId id="1077" r:id="rId62"/>
    <p:sldId id="1078" r:id="rId63"/>
    <p:sldId id="1079" r:id="rId64"/>
    <p:sldId id="1080" r:id="rId65"/>
    <p:sldId id="1081" r:id="rId66"/>
    <p:sldId id="1082" r:id="rId67"/>
    <p:sldId id="1083" r:id="rId68"/>
    <p:sldId id="1084" r:id="rId69"/>
    <p:sldId id="1085" r:id="rId70"/>
    <p:sldId id="1086" r:id="rId71"/>
    <p:sldId id="1087" r:id="rId72"/>
    <p:sldId id="1088" r:id="rId73"/>
    <p:sldId id="1089" r:id="rId74"/>
    <p:sldId id="1090" r:id="rId75"/>
    <p:sldId id="1091" r:id="rId76"/>
    <p:sldId id="1092" r:id="rId77"/>
    <p:sldId id="1093" r:id="rId78"/>
    <p:sldId id="1103" r:id="rId79"/>
    <p:sldId id="1094" r:id="rId80"/>
    <p:sldId id="1095" r:id="rId81"/>
    <p:sldId id="1096" r:id="rId82"/>
    <p:sldId id="1097" r:id="rId83"/>
    <p:sldId id="1098" r:id="rId84"/>
    <p:sldId id="1099" r:id="rId85"/>
    <p:sldId id="1100" r:id="rId86"/>
    <p:sldId id="1101" r:id="rId87"/>
    <p:sldId id="1102" r:id="rId88"/>
    <p:sldId id="1104" r:id="rId89"/>
    <p:sldId id="1105" r:id="rId90"/>
    <p:sldId id="1106" r:id="rId91"/>
    <p:sldId id="1107" r:id="rId92"/>
    <p:sldId id="1108" r:id="rId93"/>
    <p:sldId id="1109" r:id="rId94"/>
    <p:sldId id="1110" r:id="rId95"/>
    <p:sldId id="1111" r:id="rId96"/>
    <p:sldId id="1112" r:id="rId97"/>
    <p:sldId id="1113" r:id="rId98"/>
    <p:sldId id="1114" r:id="rId99"/>
    <p:sldId id="1115" r:id="rId100"/>
    <p:sldId id="1116" r:id="rId101"/>
    <p:sldId id="1117" r:id="rId102"/>
    <p:sldId id="1118" r:id="rId103"/>
    <p:sldId id="1119" r:id="rId104"/>
    <p:sldId id="1120" r:id="rId105"/>
    <p:sldId id="1121" r:id="rId106"/>
    <p:sldId id="1122" r:id="rId107"/>
    <p:sldId id="1123" r:id="rId108"/>
    <p:sldId id="1124" r:id="rId109"/>
    <p:sldId id="1125" r:id="rId110"/>
    <p:sldId id="1126" r:id="rId111"/>
    <p:sldId id="1127" r:id="rId112"/>
    <p:sldId id="1128" r:id="rId113"/>
    <p:sldId id="1129" r:id="rId114"/>
    <p:sldId id="1130" r:id="rId115"/>
    <p:sldId id="1131" r:id="rId116"/>
    <p:sldId id="1132" r:id="rId117"/>
    <p:sldId id="1133" r:id="rId118"/>
    <p:sldId id="1134" r:id="rId119"/>
    <p:sldId id="1135" r:id="rId120"/>
    <p:sldId id="1136" r:id="rId121"/>
    <p:sldId id="1137" r:id="rId122"/>
    <p:sldId id="1138" r:id="rId123"/>
    <p:sldId id="1139" r:id="rId124"/>
    <p:sldId id="1140" r:id="rId125"/>
    <p:sldId id="1141" r:id="rId126"/>
    <p:sldId id="1142" r:id="rId127"/>
    <p:sldId id="1143" r:id="rId128"/>
    <p:sldId id="1144" r:id="rId129"/>
    <p:sldId id="1145" r:id="rId130"/>
    <p:sldId id="1146" r:id="rId131"/>
    <p:sldId id="1147" r:id="rId132"/>
    <p:sldId id="1148" r:id="rId133"/>
    <p:sldId id="1149" r:id="rId134"/>
    <p:sldId id="1150" r:id="rId135"/>
    <p:sldId id="1151" r:id="rId136"/>
    <p:sldId id="1152" r:id="rId137"/>
    <p:sldId id="1153" r:id="rId138"/>
    <p:sldId id="1154" r:id="rId139"/>
    <p:sldId id="1155" r:id="rId140"/>
    <p:sldId id="1156" r:id="rId141"/>
    <p:sldId id="1160" r:id="rId142"/>
    <p:sldId id="1157" r:id="rId143"/>
    <p:sldId id="1158" r:id="rId144"/>
    <p:sldId id="1159" r:id="rId145"/>
    <p:sldId id="1161" r:id="rId146"/>
    <p:sldId id="1162" r:id="rId147"/>
    <p:sldId id="1163" r:id="rId148"/>
    <p:sldId id="1164" r:id="rId1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58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2018/11/19</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极客学院 </a:t>
            </a:r>
            <a:r>
              <a:rPr lang="en-US" altLang="zh-CN" sz="2800" b="1" dirty="0" smtClean="0">
                <a:solidFill>
                  <a:schemeClr val="tx1"/>
                </a:solidFill>
                <a:latin typeface="Gungsuh" panose="02030600000101010101" pitchFamily="18" charset="-127"/>
                <a:ea typeface="Gungsuh" panose="02030600000101010101" pitchFamily="18" charset="-127"/>
              </a:rPr>
              <a:t>Jikexueyuan.com</a:t>
            </a:r>
            <a:endParaRPr lang="zh-CN" altLang="en-US" sz="2800" b="1" dirty="0" smtClean="0">
              <a:solidFill>
                <a:schemeClr val="tx1"/>
              </a:solidFill>
              <a:latin typeface="Gungsuh" panose="02030600000101010101" pitchFamily="18" charset="-127"/>
              <a:ea typeface="Gungsuh" panose="02030600000101010101" pitchFamily="18" charset="-127"/>
            </a:endParaRPr>
          </a:p>
          <a:p>
            <a:pPr algn="ctr"/>
            <a:endParaRPr lang="en-US" altLang="zh-CN" sz="2800" b="1" dirty="0" smtClean="0"/>
          </a:p>
          <a:p>
            <a:pPr algn="ctr"/>
            <a:r>
              <a:rPr lang="zh-CN" altLang="en-US" sz="2800" b="1" dirty="0" smtClean="0"/>
              <a:t>互联网</a:t>
            </a:r>
            <a:r>
              <a:rPr lang="en-US" altLang="zh-CN" sz="2800" b="1" dirty="0" smtClean="0"/>
              <a:t>+</a:t>
            </a:r>
            <a:r>
              <a:rPr lang="zh-CN" altLang="en-US" sz="2800" b="1" dirty="0" smtClean="0"/>
              <a:t>职业技能系列 </a:t>
            </a: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5026" y="1854277"/>
            <a:ext cx="5076975" cy="389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36247" y="5931777"/>
            <a:ext cx="29745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middlewares.py</a:t>
            </a:r>
            <a:r>
              <a:rPr lang="zh-CN" altLang="zh-CN" b="1" kern="100" dirty="0">
                <a:latin typeface="Times New Roman" panose="02020603050405020304" pitchFamily="18" charset="0"/>
                <a:ea typeface="方正书宋简体"/>
                <a:cs typeface="Times New Roman" panose="02020603050405020304" pitchFamily="18" charset="0"/>
              </a:rPr>
              <a:t>内容</a:t>
            </a:r>
            <a:endParaRPr lang="zh-CN" altLang="en-US" b="1" dirty="0"/>
          </a:p>
        </p:txBody>
      </p:sp>
    </p:spTree>
    <p:extLst>
      <p:ext uri="{BB962C8B-B14F-4D97-AF65-F5344CB8AC3E}">
        <p14:creationId xmlns:p14="http://schemas.microsoft.com/office/powerpoint/2010/main" val="25094532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需要</a:t>
            </a:r>
            <a:r>
              <a:rPr lang="zh-CN" altLang="zh-CN" dirty="0"/>
              <a:t>把爬虫的代码修改为</a:t>
            </a:r>
            <a:r>
              <a:rPr lang="en-US" altLang="zh-CN" dirty="0"/>
              <a:t>Python 3.5</a:t>
            </a:r>
            <a:r>
              <a:rPr lang="zh-CN" altLang="zh-CN" dirty="0"/>
              <a:t>兼容的格式，如图</a:t>
            </a:r>
            <a:r>
              <a:rPr lang="en-US" altLang="zh-CN" dirty="0"/>
              <a:t>12-41</a:t>
            </a:r>
            <a:r>
              <a:rPr lang="zh-CN" altLang="zh-CN" dirty="0"/>
              <a:t>所示。</a:t>
            </a:r>
          </a:p>
          <a:p>
            <a:endParaRPr lang="zh-CN" altLang="en-US" dirty="0"/>
          </a:p>
        </p:txBody>
      </p:sp>
      <p:pic>
        <p:nvPicPr>
          <p:cNvPr id="44034" name="图片 4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2275" y="2690619"/>
            <a:ext cx="7720064" cy="31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03396" y="5977468"/>
            <a:ext cx="467948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12-41</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把代码修改为</a:t>
            </a:r>
            <a:r>
              <a:rPr lang="en-US" altLang="zh-CN" b="1" kern="100" dirty="0">
                <a:latin typeface="Times New Roman" panose="02020603050405020304" pitchFamily="18" charset="0"/>
                <a:ea typeface="方正书宋简体"/>
              </a:rPr>
              <a:t>Python 3.5</a:t>
            </a:r>
            <a:r>
              <a:rPr lang="zh-CN" altLang="zh-CN" b="1" kern="100" dirty="0">
                <a:latin typeface="Times New Roman" panose="02020603050405020304" pitchFamily="18" charset="0"/>
                <a:ea typeface="方正书宋简体"/>
                <a:cs typeface="Times New Roman" panose="02020603050405020304" pitchFamily="18" charset="0"/>
              </a:rPr>
              <a:t>兼容的格式</a:t>
            </a:r>
            <a:endParaRPr lang="zh-CN" altLang="en-US" b="1" dirty="0"/>
          </a:p>
        </p:txBody>
      </p:sp>
    </p:spTree>
    <p:extLst>
      <p:ext uri="{BB962C8B-B14F-4D97-AF65-F5344CB8AC3E}">
        <p14:creationId xmlns:p14="http://schemas.microsoft.com/office/powerpoint/2010/main" val="15466690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54661" cy="4023360"/>
          </a:xfrm>
        </p:spPr>
        <p:txBody>
          <a:bodyPr/>
          <a:lstStyle/>
          <a:p>
            <a:r>
              <a:rPr lang="en-US" altLang="zh-CN" dirty="0">
                <a:solidFill>
                  <a:srgbClr val="C00000"/>
                </a:solidFill>
              </a:rPr>
              <a:t>5</a:t>
            </a:r>
            <a:r>
              <a:rPr lang="zh-CN" altLang="zh-CN" dirty="0">
                <a:solidFill>
                  <a:srgbClr val="C00000"/>
                </a:solidFill>
              </a:rPr>
              <a:t>．启动</a:t>
            </a:r>
            <a:r>
              <a:rPr lang="en-US" altLang="zh-CN" dirty="0">
                <a:solidFill>
                  <a:srgbClr val="C00000"/>
                </a:solidFill>
              </a:rPr>
              <a:t>/</a:t>
            </a:r>
            <a:r>
              <a:rPr lang="zh-CN" altLang="zh-CN" dirty="0">
                <a:solidFill>
                  <a:srgbClr val="C00000"/>
                </a:solidFill>
              </a:rPr>
              <a:t>停止爬虫</a:t>
            </a:r>
          </a:p>
          <a:p>
            <a:r>
              <a:rPr lang="en-US" altLang="zh-CN" dirty="0" smtClean="0"/>
              <a:t>        </a:t>
            </a:r>
            <a:r>
              <a:rPr lang="zh-CN" altLang="zh-CN" dirty="0" smtClean="0"/>
              <a:t>在</a:t>
            </a:r>
            <a:r>
              <a:rPr lang="zh-CN" altLang="zh-CN" dirty="0"/>
              <a:t>上传了爬虫以后，就可以启动爬虫了。对于</a:t>
            </a:r>
            <a:r>
              <a:rPr lang="en-US" altLang="zh-CN" dirty="0"/>
              <a:t>Mac OS</a:t>
            </a:r>
            <a:r>
              <a:rPr lang="zh-CN" altLang="zh-CN" dirty="0"/>
              <a:t>和</a:t>
            </a:r>
            <a:r>
              <a:rPr lang="en-US" altLang="zh-CN" dirty="0"/>
              <a:t>Linux</a:t>
            </a:r>
            <a:r>
              <a:rPr lang="zh-CN" altLang="zh-CN" dirty="0"/>
              <a:t>系统，启动和停止爬虫非常简单。要启动爬虫，需要在终端输入下面这一行格式的代码，如图</a:t>
            </a:r>
            <a:r>
              <a:rPr lang="en-US" altLang="zh-CN" dirty="0"/>
              <a:t>12-42</a:t>
            </a:r>
            <a:r>
              <a:rPr lang="zh-CN" altLang="zh-CN" dirty="0"/>
              <a:t>所示。</a:t>
            </a:r>
          </a:p>
          <a:p>
            <a:r>
              <a:rPr lang="en-US" altLang="zh-CN" dirty="0">
                <a:solidFill>
                  <a:srgbClr val="0070C0"/>
                </a:solidFill>
              </a:rPr>
              <a:t>curl http://</a:t>
            </a:r>
            <a:r>
              <a:rPr lang="zh-CN" altLang="zh-CN" dirty="0">
                <a:solidFill>
                  <a:srgbClr val="0070C0"/>
                </a:solidFill>
              </a:rPr>
              <a:t>云服务器</a:t>
            </a:r>
            <a:r>
              <a:rPr lang="en-US" altLang="zh-CN" dirty="0">
                <a:solidFill>
                  <a:srgbClr val="0070C0"/>
                </a:solidFill>
              </a:rPr>
              <a:t>IP</a:t>
            </a:r>
            <a:r>
              <a:rPr lang="zh-CN" altLang="zh-CN" dirty="0">
                <a:solidFill>
                  <a:srgbClr val="0070C0"/>
                </a:solidFill>
              </a:rPr>
              <a:t>地址</a:t>
            </a:r>
            <a:r>
              <a:rPr lang="en-US" altLang="zh-CN" dirty="0">
                <a:solidFill>
                  <a:srgbClr val="0070C0"/>
                </a:solidFill>
              </a:rPr>
              <a:t>:6800/</a:t>
            </a:r>
            <a:r>
              <a:rPr lang="en-US" altLang="zh-CN" dirty="0" err="1">
                <a:solidFill>
                  <a:srgbClr val="0070C0"/>
                </a:solidFill>
              </a:rPr>
              <a:t>schedule.json</a:t>
            </a:r>
            <a:r>
              <a:rPr lang="en-US" altLang="zh-CN" dirty="0">
                <a:solidFill>
                  <a:srgbClr val="0070C0"/>
                </a:solidFill>
              </a:rPr>
              <a:t> -d project=</a:t>
            </a:r>
            <a:r>
              <a:rPr lang="zh-CN" altLang="zh-CN" dirty="0">
                <a:solidFill>
                  <a:srgbClr val="0070C0"/>
                </a:solidFill>
              </a:rPr>
              <a:t>爬虫工程名</a:t>
            </a:r>
            <a:r>
              <a:rPr lang="en-US" altLang="zh-CN" dirty="0">
                <a:solidFill>
                  <a:srgbClr val="0070C0"/>
                </a:solidFill>
              </a:rPr>
              <a:t> -d spider=</a:t>
            </a:r>
            <a:r>
              <a:rPr lang="zh-CN" altLang="zh-CN" dirty="0">
                <a:solidFill>
                  <a:srgbClr val="0070C0"/>
                </a:solidFill>
              </a:rPr>
              <a:t>爬虫名</a:t>
            </a:r>
          </a:p>
          <a:p>
            <a:endParaRPr lang="zh-CN" altLang="en-US" dirty="0">
              <a:solidFill>
                <a:srgbClr val="0070C0"/>
              </a:solidFill>
            </a:endParaRPr>
          </a:p>
        </p:txBody>
      </p:sp>
    </p:spTree>
    <p:extLst>
      <p:ext uri="{BB962C8B-B14F-4D97-AF65-F5344CB8AC3E}">
        <p14:creationId xmlns:p14="http://schemas.microsoft.com/office/powerpoint/2010/main" val="21949948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594" y="1898882"/>
            <a:ext cx="7988313" cy="373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054969" y="5864871"/>
            <a:ext cx="199285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12-42</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启动爬虫</a:t>
            </a:r>
            <a:endParaRPr lang="zh-CN" altLang="en-US" b="1" dirty="0"/>
          </a:p>
        </p:txBody>
      </p:sp>
    </p:spTree>
    <p:extLst>
      <p:ext uri="{BB962C8B-B14F-4D97-AF65-F5344CB8AC3E}">
        <p14:creationId xmlns:p14="http://schemas.microsoft.com/office/powerpoint/2010/main" val="21389977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执行</a:t>
            </a:r>
            <a:r>
              <a:rPr lang="zh-CN" altLang="zh-CN" dirty="0"/>
              <a:t>完成命令以后，打开</a:t>
            </a:r>
            <a:r>
              <a:rPr lang="en-US" altLang="zh-CN" dirty="0" err="1"/>
              <a:t>Scrapyd</a:t>
            </a:r>
            <a:r>
              <a:rPr lang="zh-CN" altLang="zh-CN" dirty="0"/>
              <a:t>的网页，进入</a:t>
            </a:r>
            <a:r>
              <a:rPr lang="en-US" altLang="zh-CN" dirty="0"/>
              <a:t>Jobs</a:t>
            </a:r>
            <a:r>
              <a:rPr lang="zh-CN" altLang="zh-CN" dirty="0"/>
              <a:t>页面，可以看到爬虫正在运行，如图</a:t>
            </a:r>
            <a:r>
              <a:rPr lang="en-US" altLang="zh-CN" dirty="0"/>
              <a:t>12-43</a:t>
            </a:r>
            <a:r>
              <a:rPr lang="zh-CN" altLang="zh-CN" dirty="0"/>
              <a:t>所示。</a:t>
            </a:r>
          </a:p>
          <a:p>
            <a:endParaRPr lang="zh-CN" altLang="en-US" dirty="0"/>
          </a:p>
        </p:txBody>
      </p:sp>
      <p:pic>
        <p:nvPicPr>
          <p:cNvPr id="46082" name="图片 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2350" y="2848323"/>
            <a:ext cx="8045598" cy="292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30106" y="5869094"/>
            <a:ext cx="537839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12-43</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err="1">
                <a:latin typeface="Times New Roman" panose="02020603050405020304" pitchFamily="18" charset="0"/>
                <a:ea typeface="方正书宋简体"/>
              </a:rPr>
              <a:t>Scrapyd</a:t>
            </a:r>
            <a:r>
              <a:rPr lang="zh-CN" altLang="zh-CN" b="1" kern="100" dirty="0">
                <a:latin typeface="Times New Roman" panose="02020603050405020304" pitchFamily="18" charset="0"/>
                <a:ea typeface="方正书宋简体"/>
                <a:cs typeface="Times New Roman" panose="02020603050405020304" pitchFamily="18" charset="0"/>
              </a:rPr>
              <a:t>简陋网页可以看到爬虫正在运行</a:t>
            </a:r>
            <a:endParaRPr lang="zh-CN" altLang="en-US" b="1" dirty="0"/>
          </a:p>
        </p:txBody>
      </p:sp>
    </p:spTree>
    <p:extLst>
      <p:ext uri="{BB962C8B-B14F-4D97-AF65-F5344CB8AC3E}">
        <p14:creationId xmlns:p14="http://schemas.microsoft.com/office/powerpoint/2010/main" val="1097709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7561" y="2106598"/>
            <a:ext cx="5464097" cy="4023360"/>
          </a:xfrm>
        </p:spPr>
        <p:txBody>
          <a:bodyPr/>
          <a:lstStyle/>
          <a:p>
            <a:r>
              <a:rPr lang="en-US" altLang="zh-CN" dirty="0" smtClean="0"/>
              <a:t>         </a:t>
            </a:r>
            <a:r>
              <a:rPr lang="zh-CN" altLang="zh-CN" dirty="0" smtClean="0"/>
              <a:t>单击</a:t>
            </a:r>
            <a:r>
              <a:rPr lang="zh-CN" altLang="zh-CN" dirty="0"/>
              <a:t>右侧的</a:t>
            </a:r>
            <a:r>
              <a:rPr lang="en-US" altLang="zh-CN" dirty="0"/>
              <a:t>Log</a:t>
            </a:r>
            <a:r>
              <a:rPr lang="zh-CN" altLang="zh-CN" dirty="0"/>
              <a:t>链接，可以看到当前爬虫的</a:t>
            </a:r>
            <a:r>
              <a:rPr lang="en-US" altLang="zh-CN" dirty="0"/>
              <a:t>Log</a:t>
            </a:r>
            <a:r>
              <a:rPr lang="zh-CN" altLang="zh-CN" dirty="0"/>
              <a:t>。需要注意的是，这里显示的</a:t>
            </a:r>
            <a:r>
              <a:rPr lang="en-US" altLang="zh-CN" dirty="0"/>
              <a:t>Log</a:t>
            </a:r>
            <a:r>
              <a:rPr lang="zh-CN" altLang="zh-CN" dirty="0"/>
              <a:t>只能是在爬虫里面使用</a:t>
            </a:r>
            <a:r>
              <a:rPr lang="en-US" altLang="zh-CN" dirty="0"/>
              <a:t>logging</a:t>
            </a:r>
            <a:r>
              <a:rPr lang="zh-CN" altLang="zh-CN" dirty="0"/>
              <a:t>模块输出的内容，而不会显示</a:t>
            </a:r>
            <a:r>
              <a:rPr lang="en-US" altLang="zh-CN" dirty="0"/>
              <a:t>print</a:t>
            </a:r>
            <a:r>
              <a:rPr lang="zh-CN" altLang="zh-CN" dirty="0"/>
              <a:t>函数打印出来的内容，如图</a:t>
            </a:r>
            <a:r>
              <a:rPr lang="en-US" altLang="zh-CN" dirty="0"/>
              <a:t>12-44</a:t>
            </a:r>
            <a:r>
              <a:rPr lang="zh-CN" altLang="zh-CN" dirty="0"/>
              <a:t>所示。</a:t>
            </a:r>
          </a:p>
          <a:p>
            <a:endParaRPr lang="zh-CN" altLang="en-US" dirty="0"/>
          </a:p>
        </p:txBody>
      </p:sp>
      <p:pic>
        <p:nvPicPr>
          <p:cNvPr id="47106" name="图片 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928" y="2507097"/>
            <a:ext cx="5802491" cy="29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485919" y="5800328"/>
            <a:ext cx="213391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12-44</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爬虫的</a:t>
            </a:r>
            <a:r>
              <a:rPr lang="en-US" altLang="zh-CN" b="1" kern="100" dirty="0">
                <a:latin typeface="Times New Roman" panose="02020603050405020304" pitchFamily="18" charset="0"/>
                <a:ea typeface="方正书宋简体"/>
              </a:rPr>
              <a:t>Log</a:t>
            </a:r>
            <a:endParaRPr lang="zh-CN" altLang="en-US" b="1" dirty="0"/>
          </a:p>
        </p:txBody>
      </p:sp>
    </p:spTree>
    <p:extLst>
      <p:ext uri="{BB962C8B-B14F-4D97-AF65-F5344CB8AC3E}">
        <p14:creationId xmlns:p14="http://schemas.microsoft.com/office/powerpoint/2010/main" val="29483189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爬虫的运行时间太长，希望提前结束爬虫，那么可以使用下面格式的命令来实现：</a:t>
            </a:r>
          </a:p>
          <a:p>
            <a:r>
              <a:rPr lang="en-US" altLang="zh-CN" dirty="0">
                <a:solidFill>
                  <a:srgbClr val="0070C0"/>
                </a:solidFill>
              </a:rPr>
              <a:t>curl http://</a:t>
            </a:r>
            <a:r>
              <a:rPr lang="zh-CN" altLang="zh-CN" dirty="0">
                <a:solidFill>
                  <a:srgbClr val="0070C0"/>
                </a:solidFill>
              </a:rPr>
              <a:t>爬虫服务器</a:t>
            </a:r>
            <a:r>
              <a:rPr lang="en-US" altLang="zh-CN" dirty="0">
                <a:solidFill>
                  <a:srgbClr val="0070C0"/>
                </a:solidFill>
              </a:rPr>
              <a:t>IP</a:t>
            </a:r>
            <a:r>
              <a:rPr lang="zh-CN" altLang="zh-CN" dirty="0">
                <a:solidFill>
                  <a:srgbClr val="0070C0"/>
                </a:solidFill>
              </a:rPr>
              <a:t>地址</a:t>
            </a:r>
            <a:r>
              <a:rPr lang="en-US" altLang="zh-CN" dirty="0">
                <a:solidFill>
                  <a:srgbClr val="0070C0"/>
                </a:solidFill>
              </a:rPr>
              <a:t>:6800/</a:t>
            </a:r>
            <a:r>
              <a:rPr lang="en-US" altLang="zh-CN" dirty="0" err="1">
                <a:solidFill>
                  <a:srgbClr val="0070C0"/>
                </a:solidFill>
              </a:rPr>
              <a:t>cancel.json</a:t>
            </a:r>
            <a:r>
              <a:rPr lang="en-US" altLang="zh-CN" dirty="0">
                <a:solidFill>
                  <a:srgbClr val="0070C0"/>
                </a:solidFill>
              </a:rPr>
              <a:t> -d project=</a:t>
            </a:r>
            <a:r>
              <a:rPr lang="zh-CN" altLang="zh-CN" dirty="0">
                <a:solidFill>
                  <a:srgbClr val="0070C0"/>
                </a:solidFill>
              </a:rPr>
              <a:t>工程名</a:t>
            </a:r>
            <a:r>
              <a:rPr lang="en-US" altLang="zh-CN" dirty="0">
                <a:solidFill>
                  <a:srgbClr val="0070C0"/>
                </a:solidFill>
              </a:rPr>
              <a:t> -d job=</a:t>
            </a:r>
            <a:r>
              <a:rPr lang="zh-CN" altLang="zh-CN" dirty="0">
                <a:solidFill>
                  <a:srgbClr val="0070C0"/>
                </a:solidFill>
              </a:rPr>
              <a:t>爬虫</a:t>
            </a:r>
            <a:r>
              <a:rPr lang="en-US" altLang="zh-CN" dirty="0">
                <a:solidFill>
                  <a:srgbClr val="0070C0"/>
                </a:solidFill>
              </a:rPr>
              <a:t>JOBID</a:t>
            </a:r>
            <a:r>
              <a:rPr lang="zh-CN" altLang="zh-CN" dirty="0">
                <a:solidFill>
                  <a:srgbClr val="0070C0"/>
                </a:solidFill>
              </a:rPr>
              <a:t>（在网页上可以查询到）</a:t>
            </a:r>
          </a:p>
          <a:p>
            <a:r>
              <a:rPr lang="en-US" altLang="zh-CN" dirty="0" smtClean="0"/>
              <a:t>         </a:t>
            </a:r>
            <a:r>
              <a:rPr lang="zh-CN" altLang="zh-CN" dirty="0" smtClean="0"/>
              <a:t>运行</a:t>
            </a:r>
            <a:r>
              <a:rPr lang="zh-CN" altLang="zh-CN" dirty="0"/>
              <a:t>以后，相当于对爬虫按下了</a:t>
            </a:r>
            <a:r>
              <a:rPr lang="en-US" altLang="zh-CN" dirty="0" err="1"/>
              <a:t>Ctrl+C</a:t>
            </a:r>
            <a:r>
              <a:rPr lang="zh-CN" altLang="zh-CN" dirty="0"/>
              <a:t>组合键的效果，如图</a:t>
            </a:r>
            <a:r>
              <a:rPr lang="en-US" altLang="zh-CN" dirty="0"/>
              <a:t>12-45</a:t>
            </a:r>
            <a:r>
              <a:rPr lang="zh-CN" altLang="zh-CN" dirty="0"/>
              <a:t>所示。</a:t>
            </a:r>
          </a:p>
          <a:p>
            <a:endParaRPr lang="zh-CN" altLang="en-US" dirty="0"/>
          </a:p>
        </p:txBody>
      </p:sp>
    </p:spTree>
    <p:extLst>
      <p:ext uri="{BB962C8B-B14F-4D97-AF65-F5344CB8AC3E}">
        <p14:creationId xmlns:p14="http://schemas.microsoft.com/office/powerpoint/2010/main" val="2325803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579" y="2837173"/>
            <a:ext cx="9252187" cy="247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67097" y="5775661"/>
            <a:ext cx="314701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12-45</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停止运行结束的爬虫</a:t>
            </a:r>
            <a:endParaRPr lang="zh-CN" altLang="en-US" b="1" dirty="0"/>
          </a:p>
        </p:txBody>
      </p:sp>
    </p:spTree>
    <p:extLst>
      <p:ext uri="{BB962C8B-B14F-4D97-AF65-F5344CB8AC3E}">
        <p14:creationId xmlns:p14="http://schemas.microsoft.com/office/powerpoint/2010/main" val="3796207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爬虫本身已经运行结束了，那么执行命令以后的返回内容中，“</a:t>
            </a:r>
            <a:r>
              <a:rPr lang="en-US" altLang="zh-CN" dirty="0" err="1"/>
              <a:t>prevstate</a:t>
            </a:r>
            <a:r>
              <a:rPr lang="zh-CN" altLang="zh-CN" dirty="0"/>
              <a:t>”这一项的值就为</a:t>
            </a:r>
            <a:r>
              <a:rPr lang="en-US" altLang="zh-CN" dirty="0"/>
              <a:t>null</a:t>
            </a:r>
            <a:r>
              <a:rPr lang="zh-CN" altLang="zh-CN" dirty="0"/>
              <a:t>，如果运行命令的时候爬虫还在运行，那么这一项的值就为“</a:t>
            </a:r>
            <a:r>
              <a:rPr lang="en-US" altLang="zh-CN" dirty="0"/>
              <a:t>running</a:t>
            </a:r>
            <a:r>
              <a:rPr lang="zh-CN" altLang="zh-CN" dirty="0"/>
              <a:t>”，如图</a:t>
            </a:r>
            <a:r>
              <a:rPr lang="en-US" altLang="zh-CN" dirty="0"/>
              <a:t>12-46</a:t>
            </a:r>
            <a:r>
              <a:rPr lang="zh-CN" altLang="zh-CN" dirty="0"/>
              <a:t>所示。</a:t>
            </a:r>
          </a:p>
          <a:p>
            <a:endParaRPr lang="zh-CN" altLang="en-US" dirty="0"/>
          </a:p>
        </p:txBody>
      </p:sp>
      <p:pic>
        <p:nvPicPr>
          <p:cNvPr id="49154" name="图片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106" y="3106389"/>
            <a:ext cx="7167712" cy="262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52972" y="5893057"/>
            <a:ext cx="314701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12-46</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停止正在运行的爬虫</a:t>
            </a:r>
            <a:endParaRPr lang="zh-CN" altLang="en-US" b="1" dirty="0"/>
          </a:p>
        </p:txBody>
      </p:sp>
    </p:spTree>
    <p:extLst>
      <p:ext uri="{BB962C8B-B14F-4D97-AF65-F5344CB8AC3E}">
        <p14:creationId xmlns:p14="http://schemas.microsoft.com/office/powerpoint/2010/main" val="18560720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对于</a:t>
            </a:r>
            <a:r>
              <a:rPr lang="en-US" altLang="zh-CN" dirty="0"/>
              <a:t>Windows</a:t>
            </a:r>
            <a:r>
              <a:rPr lang="zh-CN" altLang="zh-CN" dirty="0"/>
              <a:t>系统，启动和停止爬虫稍微麻烦一点，这是由于</a:t>
            </a:r>
            <a:r>
              <a:rPr lang="en-US" altLang="zh-CN" dirty="0"/>
              <a:t>Windows</a:t>
            </a:r>
            <a:r>
              <a:rPr lang="zh-CN" altLang="zh-CN" dirty="0"/>
              <a:t>的</a:t>
            </a:r>
            <a:r>
              <a:rPr lang="en-US" altLang="zh-CN" dirty="0"/>
              <a:t>CMD</a:t>
            </a:r>
            <a:r>
              <a:rPr lang="zh-CN" altLang="zh-CN" dirty="0"/>
              <a:t>功能较弱，没有像</a:t>
            </a:r>
            <a:r>
              <a:rPr lang="en-US" altLang="zh-CN" dirty="0"/>
              <a:t>Mac OS</a:t>
            </a:r>
            <a:r>
              <a:rPr lang="zh-CN" altLang="zh-CN" dirty="0"/>
              <a:t>和</a:t>
            </a:r>
            <a:r>
              <a:rPr lang="en-US" altLang="zh-CN" dirty="0"/>
              <a:t>Linux</a:t>
            </a:r>
            <a:r>
              <a:rPr lang="zh-CN" altLang="zh-CN" dirty="0"/>
              <a:t>的终端一样拥有</a:t>
            </a:r>
            <a:r>
              <a:rPr lang="en-US" altLang="zh-CN" dirty="0"/>
              <a:t>curl</a:t>
            </a:r>
            <a:r>
              <a:rPr lang="zh-CN" altLang="zh-CN" dirty="0"/>
              <a:t>这个发起网络请求的自带工具。但既然是发起网络请求，那么只需要借助</a:t>
            </a:r>
            <a:r>
              <a:rPr lang="en-US" altLang="zh-CN" dirty="0"/>
              <a:t>Python</a:t>
            </a:r>
            <a:r>
              <a:rPr lang="zh-CN" altLang="zh-CN" dirty="0"/>
              <a:t>和</a:t>
            </a:r>
            <a:r>
              <a:rPr lang="en-US" altLang="zh-CN" dirty="0"/>
              <a:t>requests</a:t>
            </a:r>
            <a:r>
              <a:rPr lang="zh-CN" altLang="zh-CN" dirty="0"/>
              <a:t>就可以完成。</a:t>
            </a:r>
          </a:p>
          <a:p>
            <a:r>
              <a:rPr lang="en-US" altLang="zh-CN" dirty="0" smtClean="0"/>
              <a:t>         </a:t>
            </a:r>
            <a:r>
              <a:rPr lang="zh-CN" altLang="zh-CN" dirty="0" smtClean="0"/>
              <a:t>先</a:t>
            </a:r>
            <a:r>
              <a:rPr lang="zh-CN" altLang="zh-CN" dirty="0"/>
              <a:t>来看看启动爬虫的命令：</a:t>
            </a:r>
          </a:p>
          <a:p>
            <a:r>
              <a:rPr lang="zh-CN" altLang="zh-CN" dirty="0">
                <a:solidFill>
                  <a:srgbClr val="0070C0"/>
                </a:solidFill>
              </a:rPr>
              <a:t>curl http://45.76.110.210:6800/schedule.json -d project=DeploySpider -d spider=Example</a:t>
            </a:r>
          </a:p>
          <a:p>
            <a:endParaRPr lang="zh-CN" altLang="en-US" dirty="0"/>
          </a:p>
        </p:txBody>
      </p:sp>
    </p:spTree>
    <p:extLst>
      <p:ext uri="{BB962C8B-B14F-4D97-AF65-F5344CB8AC3E}">
        <p14:creationId xmlns:p14="http://schemas.microsoft.com/office/powerpoint/2010/main" val="3719836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3317" y="1845734"/>
            <a:ext cx="10542363" cy="4023360"/>
          </a:xfrm>
        </p:spPr>
        <p:txBody>
          <a:bodyPr/>
          <a:lstStyle/>
          <a:p>
            <a:r>
              <a:rPr lang="en-US" altLang="zh-CN" dirty="0" smtClean="0"/>
              <a:t>         </a:t>
            </a:r>
            <a:r>
              <a:rPr lang="zh-CN" altLang="zh-CN" dirty="0" smtClean="0"/>
              <a:t>显而易见</a:t>
            </a:r>
            <a:r>
              <a:rPr lang="zh-CN" altLang="zh-CN" dirty="0"/>
              <a:t>，其中的“</a:t>
            </a:r>
            <a:r>
              <a:rPr lang="en-US" altLang="zh-CN" dirty="0"/>
              <a:t>http://45.76.110.210:6800/schedule.json</a:t>
            </a:r>
            <a:r>
              <a:rPr lang="zh-CN" altLang="zh-CN" dirty="0"/>
              <a:t>”是一个网址，后面的</a:t>
            </a:r>
            <a:r>
              <a:rPr lang="en-US" altLang="zh-CN" dirty="0"/>
              <a:t>-d</a:t>
            </a:r>
            <a:r>
              <a:rPr lang="zh-CN" altLang="zh-CN" dirty="0"/>
              <a:t>中的</a:t>
            </a:r>
            <a:r>
              <a:rPr lang="en-US" altLang="zh-CN" dirty="0"/>
              <a:t>d</a:t>
            </a:r>
            <a:r>
              <a:rPr lang="zh-CN" altLang="zh-CN" dirty="0"/>
              <a:t>对应的是英文</a:t>
            </a:r>
            <a:r>
              <a:rPr lang="en-US" altLang="zh-CN" dirty="0"/>
              <a:t>data</a:t>
            </a:r>
            <a:r>
              <a:rPr lang="zh-CN" altLang="zh-CN" dirty="0"/>
              <a:t>数据的首字母，</a:t>
            </a:r>
            <a:r>
              <a:rPr lang="en-US" altLang="zh-CN" dirty="0"/>
              <a:t>project=</a:t>
            </a:r>
            <a:r>
              <a:rPr lang="en-US" altLang="zh-CN" dirty="0" err="1"/>
              <a:t>DeploySpider</a:t>
            </a:r>
            <a:r>
              <a:rPr lang="zh-CN" altLang="zh-CN" dirty="0"/>
              <a:t>和</a:t>
            </a:r>
            <a:r>
              <a:rPr lang="en-US" altLang="zh-CN" dirty="0"/>
              <a:t>spider=Example</a:t>
            </a:r>
            <a:r>
              <a:rPr lang="zh-CN" altLang="zh-CN" dirty="0"/>
              <a:t>又刚好是</a:t>
            </a:r>
            <a:r>
              <a:rPr lang="en-US" altLang="zh-CN" dirty="0"/>
              <a:t>Key</a:t>
            </a:r>
            <a:r>
              <a:rPr lang="zh-CN" altLang="zh-CN" dirty="0"/>
              <a:t>、</a:t>
            </a:r>
            <a:r>
              <a:rPr lang="en-US" altLang="zh-CN" dirty="0"/>
              <a:t>Value</a:t>
            </a:r>
            <a:r>
              <a:rPr lang="zh-CN" altLang="zh-CN" dirty="0"/>
              <a:t>的形式，这和</a:t>
            </a:r>
            <a:r>
              <a:rPr lang="en-US" altLang="zh-CN" dirty="0"/>
              <a:t>Python</a:t>
            </a:r>
            <a:r>
              <a:rPr lang="zh-CN" altLang="zh-CN" dirty="0"/>
              <a:t>的字典有点像。而</a:t>
            </a:r>
            <a:r>
              <a:rPr lang="en-US" altLang="zh-CN" dirty="0"/>
              <a:t>requests</a:t>
            </a:r>
            <a:r>
              <a:rPr lang="zh-CN" altLang="zh-CN" dirty="0"/>
              <a:t>的</a:t>
            </a:r>
            <a:r>
              <a:rPr lang="en-US" altLang="zh-CN" dirty="0"/>
              <a:t>POST</a:t>
            </a:r>
            <a:r>
              <a:rPr lang="zh-CN" altLang="zh-CN" dirty="0"/>
              <a:t>方法刚好有一个参数也是</a:t>
            </a:r>
            <a:r>
              <a:rPr lang="en-US" altLang="zh-CN" dirty="0"/>
              <a:t>data</a:t>
            </a:r>
            <a:r>
              <a:rPr lang="zh-CN" altLang="zh-CN" dirty="0"/>
              <a:t>，它的值正好也是一个字典，所以使用</a:t>
            </a:r>
            <a:r>
              <a:rPr lang="en-US" altLang="zh-CN" dirty="0"/>
              <a:t>requests</a:t>
            </a:r>
            <a:r>
              <a:rPr lang="zh-CN" altLang="zh-CN" dirty="0"/>
              <a:t>的</a:t>
            </a:r>
            <a:r>
              <a:rPr lang="en-US" altLang="zh-CN" dirty="0"/>
              <a:t>POST</a:t>
            </a:r>
            <a:r>
              <a:rPr lang="zh-CN" altLang="zh-CN" dirty="0"/>
              <a:t>方法就可以实现启动爬虫，如图</a:t>
            </a:r>
            <a:r>
              <a:rPr lang="en-US" altLang="zh-CN" dirty="0"/>
              <a:t>12-47</a:t>
            </a:r>
            <a:r>
              <a:rPr lang="zh-CN" altLang="zh-CN" dirty="0"/>
              <a:t>所示。</a:t>
            </a:r>
          </a:p>
          <a:p>
            <a:endParaRPr lang="zh-CN" altLang="en-US" dirty="0"/>
          </a:p>
        </p:txBody>
      </p:sp>
      <p:pic>
        <p:nvPicPr>
          <p:cNvPr id="4"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7600" y="4309940"/>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72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en-US" altLang="zh-CN" dirty="0" err="1" smtClean="0"/>
              <a:t>Scrapy</a:t>
            </a:r>
            <a:r>
              <a:rPr lang="zh-CN" altLang="zh-CN" dirty="0"/>
              <a:t>自动生成的这个文件名称为</a:t>
            </a:r>
            <a:r>
              <a:rPr lang="en-US" altLang="zh-CN" dirty="0"/>
              <a:t>middlewares.py</a:t>
            </a:r>
            <a:r>
              <a:rPr lang="zh-CN" altLang="zh-CN" dirty="0"/>
              <a:t>，名字后面的</a:t>
            </a:r>
            <a:r>
              <a:rPr lang="en-US" altLang="zh-CN" dirty="0"/>
              <a:t>s</a:t>
            </a:r>
            <a:r>
              <a:rPr lang="zh-CN" altLang="zh-CN" dirty="0"/>
              <a:t>表示复数，说明这个文件里面可以放很多个中间件</a:t>
            </a:r>
            <a:r>
              <a:rPr lang="zh-CN" altLang="zh-CN" dirty="0" smtClean="0"/>
              <a:t>。</a:t>
            </a:r>
            <a:r>
              <a:rPr lang="en-US" altLang="zh-CN" dirty="0" smtClean="0"/>
              <a:t>         </a:t>
            </a:r>
          </a:p>
          <a:p>
            <a:r>
              <a:rPr lang="en-US" altLang="zh-CN" dirty="0"/>
              <a:t> </a:t>
            </a:r>
            <a:r>
              <a:rPr lang="en-US" altLang="zh-CN" dirty="0" smtClean="0"/>
              <a:t>       </a:t>
            </a:r>
            <a:r>
              <a:rPr lang="en-US" altLang="zh-CN" dirty="0" err="1" smtClean="0"/>
              <a:t>Scrapy</a:t>
            </a:r>
            <a:r>
              <a:rPr lang="zh-CN" altLang="zh-CN" dirty="0"/>
              <a:t>自动创建的这个中间件是一个爬虫中间件，这种类型在下一节讲解。现在先来创建一个自动更换代理</a:t>
            </a:r>
            <a:r>
              <a:rPr lang="en-US" altLang="zh-CN" dirty="0"/>
              <a:t>IP</a:t>
            </a:r>
            <a:r>
              <a:rPr lang="zh-CN" altLang="zh-CN" dirty="0"/>
              <a:t>的中间件。</a:t>
            </a:r>
          </a:p>
          <a:p>
            <a:endParaRPr lang="zh-CN" altLang="en-US" dirty="0"/>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230" y="3946623"/>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2161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6819" y="1943625"/>
            <a:ext cx="6695532" cy="387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03761" y="5909476"/>
            <a:ext cx="426495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12-47</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发送请求启动爬虫</a:t>
            </a:r>
            <a:r>
              <a:rPr lang="zh-CN" altLang="zh-CN" b="1" kern="100" dirty="0">
                <a:ea typeface="Times New Roman" panose="02020603050405020304" pitchFamily="18" charset="0"/>
              </a:rPr>
              <a:t> </a:t>
            </a:r>
            <a:endParaRPr lang="zh-CN" altLang="en-US" b="1" dirty="0"/>
          </a:p>
        </p:txBody>
      </p:sp>
    </p:spTree>
    <p:extLst>
      <p:ext uri="{BB962C8B-B14F-4D97-AF65-F5344CB8AC3E}">
        <p14:creationId xmlns:p14="http://schemas.microsoft.com/office/powerpoint/2010/main" val="28996044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408" y="1845734"/>
            <a:ext cx="5760720" cy="4023360"/>
          </a:xfrm>
        </p:spPr>
        <p:txBody>
          <a:bodyPr/>
          <a:lstStyle/>
          <a:p>
            <a:r>
              <a:rPr lang="en-US" altLang="zh-CN" dirty="0" smtClean="0"/>
              <a:t>         </a:t>
            </a:r>
            <a:r>
              <a:rPr lang="zh-CN" altLang="zh-CN" dirty="0" smtClean="0"/>
              <a:t>从</a:t>
            </a:r>
            <a:r>
              <a:rPr lang="zh-CN" altLang="zh-CN" dirty="0"/>
              <a:t>图中可以看到，返回的内容和使用</a:t>
            </a:r>
            <a:r>
              <a:rPr lang="en-US" altLang="zh-CN" dirty="0"/>
              <a:t>curl</a:t>
            </a:r>
            <a:r>
              <a:rPr lang="zh-CN" altLang="zh-CN" dirty="0"/>
              <a:t>获得的内容是完全一样的。这说明启动爬虫成功。</a:t>
            </a:r>
          </a:p>
          <a:p>
            <a:r>
              <a:rPr lang="en-US" altLang="zh-CN" dirty="0" smtClean="0"/>
              <a:t>         </a:t>
            </a:r>
            <a:r>
              <a:rPr lang="zh-CN" altLang="zh-CN" dirty="0" smtClean="0"/>
              <a:t>同样</a:t>
            </a:r>
            <a:r>
              <a:rPr lang="zh-CN" altLang="zh-CN" dirty="0"/>
              <a:t>的，如果要关闭爬虫，只需要更换一下网址和参数即可，如图</a:t>
            </a:r>
            <a:r>
              <a:rPr lang="en-US" altLang="zh-CN" dirty="0"/>
              <a:t>12-48</a:t>
            </a:r>
            <a:r>
              <a:rPr lang="zh-CN" altLang="zh-CN" dirty="0"/>
              <a:t>所示。</a:t>
            </a:r>
          </a:p>
          <a:p>
            <a:endParaRPr lang="zh-CN" altLang="en-US" dirty="0"/>
          </a:p>
        </p:txBody>
      </p:sp>
      <p:pic>
        <p:nvPicPr>
          <p:cNvPr id="51202" name="图片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4989" y="1935511"/>
            <a:ext cx="4454269" cy="3695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994989" y="5869094"/>
            <a:ext cx="421205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12-48</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发送请求关闭爬虫</a:t>
            </a:r>
            <a:endParaRPr lang="zh-CN" altLang="en-US" b="1" dirty="0"/>
          </a:p>
        </p:txBody>
      </p:sp>
    </p:spTree>
    <p:extLst>
      <p:ext uri="{BB962C8B-B14F-4D97-AF65-F5344CB8AC3E}">
        <p14:creationId xmlns:p14="http://schemas.microsoft.com/office/powerpoint/2010/main" val="34377154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5551" y="1845734"/>
            <a:ext cx="10230129" cy="4023360"/>
          </a:xfrm>
        </p:spPr>
        <p:txBody>
          <a:bodyPr/>
          <a:lstStyle/>
          <a:p>
            <a:r>
              <a:rPr lang="en-US" altLang="zh-CN" dirty="0" smtClean="0"/>
              <a:t>        </a:t>
            </a:r>
            <a:r>
              <a:rPr lang="zh-CN" altLang="zh-CN" dirty="0" smtClean="0"/>
              <a:t>由于</a:t>
            </a:r>
            <a:r>
              <a:rPr lang="zh-CN" altLang="zh-CN" dirty="0"/>
              <a:t>部署爬虫的时候直接执行</a:t>
            </a:r>
            <a:r>
              <a:rPr lang="en-US" altLang="zh-CN" dirty="0" err="1"/>
              <a:t>scrapyd</a:t>
            </a:r>
            <a:r>
              <a:rPr lang="en-US" altLang="zh-CN" dirty="0"/>
              <a:t>-deploy</a:t>
            </a:r>
            <a:r>
              <a:rPr lang="zh-CN" altLang="zh-CN" dirty="0"/>
              <a:t>命令，所以如何使用</a:t>
            </a:r>
            <a:r>
              <a:rPr lang="en-US" altLang="zh-CN" dirty="0"/>
              <a:t>Python</a:t>
            </a:r>
            <a:r>
              <a:rPr lang="zh-CN" altLang="zh-CN" dirty="0"/>
              <a:t>来自动化部署爬虫呢？其实也非常容易。在</a:t>
            </a:r>
            <a:r>
              <a:rPr lang="en-US" altLang="zh-CN" dirty="0"/>
              <a:t>Python</a:t>
            </a:r>
            <a:r>
              <a:rPr lang="zh-CN" altLang="zh-CN" dirty="0"/>
              <a:t>里面使用</a:t>
            </a:r>
            <a:r>
              <a:rPr lang="en-US" altLang="zh-CN" dirty="0" err="1"/>
              <a:t>os</a:t>
            </a:r>
            <a:r>
              <a:rPr lang="zh-CN" altLang="zh-CN" dirty="0"/>
              <a:t>这个自带模块就可以执行系统命令，如图</a:t>
            </a:r>
            <a:r>
              <a:rPr lang="en-US" altLang="zh-CN" dirty="0"/>
              <a:t>12-49</a:t>
            </a:r>
            <a:r>
              <a:rPr lang="zh-CN" altLang="zh-CN" dirty="0"/>
              <a:t>所示。</a:t>
            </a:r>
          </a:p>
          <a:p>
            <a:endParaRPr lang="zh-CN" altLang="en-US" dirty="0"/>
          </a:p>
        </p:txBody>
      </p:sp>
      <p:pic>
        <p:nvPicPr>
          <p:cNvPr id="52226" name="图片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6314" y="3036685"/>
            <a:ext cx="5084049" cy="283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57413" y="5936000"/>
            <a:ext cx="410080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12-49</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Python</a:t>
            </a:r>
            <a:r>
              <a:rPr lang="zh-CN" altLang="zh-CN" b="1" kern="100" dirty="0">
                <a:latin typeface="Times New Roman" panose="02020603050405020304" pitchFamily="18" charset="0"/>
                <a:ea typeface="方正书宋简体"/>
                <a:cs typeface="Times New Roman" panose="02020603050405020304" pitchFamily="18" charset="0"/>
              </a:rPr>
              <a:t>中执行命令部署爬虫</a:t>
            </a:r>
            <a:endParaRPr lang="zh-CN" altLang="en-US" b="1" dirty="0"/>
          </a:p>
        </p:txBody>
      </p:sp>
    </p:spTree>
    <p:extLst>
      <p:ext uri="{BB962C8B-B14F-4D97-AF65-F5344CB8AC3E}">
        <p14:creationId xmlns:p14="http://schemas.microsoft.com/office/powerpoint/2010/main" val="41960055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176603" cy="4023360"/>
          </a:xfrm>
        </p:spPr>
        <p:txBody>
          <a:bodyPr/>
          <a:lstStyle/>
          <a:p>
            <a:r>
              <a:rPr lang="en-US" altLang="zh-CN" dirty="0" smtClean="0"/>
              <a:t>         </a:t>
            </a:r>
            <a:r>
              <a:rPr lang="zh-CN" altLang="zh-CN" dirty="0" smtClean="0"/>
              <a:t>从</a:t>
            </a:r>
            <a:r>
              <a:rPr lang="zh-CN" altLang="zh-CN" dirty="0"/>
              <a:t>图</a:t>
            </a:r>
            <a:r>
              <a:rPr lang="en-US" altLang="zh-CN" dirty="0"/>
              <a:t>12-49</a:t>
            </a:r>
            <a:r>
              <a:rPr lang="zh-CN" altLang="zh-CN" dirty="0"/>
              <a:t>返回的内容可以看出，爬虫部署成功。</a:t>
            </a:r>
          </a:p>
          <a:p>
            <a:r>
              <a:rPr lang="en-US" altLang="zh-CN" dirty="0" smtClean="0"/>
              <a:t>         </a:t>
            </a:r>
            <a:r>
              <a:rPr lang="zh-CN" altLang="zh-CN" dirty="0" smtClean="0"/>
              <a:t>使用</a:t>
            </a:r>
            <a:r>
              <a:rPr lang="en-US" altLang="zh-CN" dirty="0"/>
              <a:t>Python</a:t>
            </a:r>
            <a:r>
              <a:rPr lang="zh-CN" altLang="zh-CN" dirty="0"/>
              <a:t>与</a:t>
            </a:r>
            <a:r>
              <a:rPr lang="en-US" altLang="zh-CN" dirty="0"/>
              <a:t>requests</a:t>
            </a:r>
            <a:r>
              <a:rPr lang="zh-CN" altLang="zh-CN" dirty="0"/>
              <a:t>的好处不仅在于可以帮助</a:t>
            </a:r>
            <a:r>
              <a:rPr lang="en-US" altLang="zh-CN" dirty="0"/>
              <a:t>Windows</a:t>
            </a:r>
            <a:r>
              <a:rPr lang="zh-CN" altLang="zh-CN" dirty="0"/>
              <a:t>实现控制爬虫，还可以用来实现批量部署、批量控制爬虫</a:t>
            </a:r>
            <a:r>
              <a:rPr lang="zh-CN" altLang="zh-CN" dirty="0" smtClean="0"/>
              <a:t>。</a:t>
            </a:r>
            <a:endParaRPr lang="en-US" altLang="zh-CN" dirty="0" smtClean="0"/>
          </a:p>
          <a:p>
            <a:r>
              <a:rPr lang="en-US" altLang="zh-CN" dirty="0"/>
              <a:t> </a:t>
            </a:r>
            <a:r>
              <a:rPr lang="en-US" altLang="zh-CN" dirty="0" smtClean="0"/>
              <a:t>        </a:t>
            </a:r>
            <a:r>
              <a:rPr lang="zh-CN" altLang="zh-CN" dirty="0" smtClean="0"/>
              <a:t>假设</a:t>
            </a:r>
            <a:r>
              <a:rPr lang="zh-CN" altLang="zh-CN" dirty="0"/>
              <a:t>有一百台云服务器，只要每一台上面都安装了</a:t>
            </a:r>
            <a:r>
              <a:rPr lang="en-US" altLang="zh-CN" dirty="0" err="1"/>
              <a:t>Scrapyd</a:t>
            </a:r>
            <a:r>
              <a:rPr lang="zh-CN" altLang="zh-CN" dirty="0"/>
              <a:t>，那么使用</a:t>
            </a:r>
            <a:r>
              <a:rPr lang="en-US" altLang="zh-CN" dirty="0"/>
              <a:t>Python</a:t>
            </a:r>
            <a:r>
              <a:rPr lang="zh-CN" altLang="zh-CN" dirty="0"/>
              <a:t>来批量部署并启动爬虫所需要的时间不超过</a:t>
            </a:r>
            <a:r>
              <a:rPr lang="en-US" altLang="zh-CN" dirty="0"/>
              <a:t>1min</a:t>
            </a:r>
            <a:r>
              <a:rPr lang="zh-CN" altLang="zh-CN" dirty="0"/>
              <a:t>。</a:t>
            </a:r>
          </a:p>
          <a:p>
            <a:endParaRPr lang="zh-CN" altLang="en-US" dirty="0"/>
          </a:p>
        </p:txBody>
      </p:sp>
    </p:spTree>
    <p:extLst>
      <p:ext uri="{BB962C8B-B14F-4D97-AF65-F5344CB8AC3E}">
        <p14:creationId xmlns:p14="http://schemas.microsoft.com/office/powerpoint/2010/main" val="2986276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243510" cy="4023360"/>
          </a:xfrm>
        </p:spPr>
        <p:txBody>
          <a:bodyPr/>
          <a:lstStyle/>
          <a:p>
            <a:r>
              <a:rPr lang="en-US" altLang="zh-CN" dirty="0" smtClean="0"/>
              <a:t>         </a:t>
            </a:r>
            <a:r>
              <a:rPr lang="zh-CN" altLang="zh-CN" dirty="0" smtClean="0"/>
              <a:t>这里</a:t>
            </a:r>
            <a:r>
              <a:rPr lang="zh-CN" altLang="zh-CN" dirty="0"/>
              <a:t>给出一个批量部署并启动爬虫的例子，首先在爬虫的根目录下创建一个</a:t>
            </a:r>
            <a:r>
              <a:rPr lang="en-US" altLang="zh-CN" dirty="0" err="1"/>
              <a:t>scrapy_template.cfg</a:t>
            </a:r>
            <a:r>
              <a:rPr lang="zh-CN" altLang="zh-CN" dirty="0"/>
              <a:t>文件，其内容如图</a:t>
            </a:r>
            <a:r>
              <a:rPr lang="en-US" altLang="zh-CN" dirty="0"/>
              <a:t>12-50</a:t>
            </a:r>
            <a:r>
              <a:rPr lang="zh-CN" altLang="zh-CN" dirty="0"/>
              <a:t>所示。</a:t>
            </a:r>
          </a:p>
          <a:p>
            <a:endParaRPr lang="zh-CN" altLang="en-US" dirty="0"/>
          </a:p>
        </p:txBody>
      </p:sp>
      <p:pic>
        <p:nvPicPr>
          <p:cNvPr id="53250" name="图片 5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7389" y="2872591"/>
            <a:ext cx="5529528" cy="299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63644" y="5869094"/>
            <a:ext cx="351731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12-50</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scrapy_template.cfg</a:t>
            </a:r>
            <a:r>
              <a:rPr lang="zh-CN" altLang="zh-CN" b="1" kern="100" dirty="0">
                <a:latin typeface="Times New Roman" panose="02020603050405020304" pitchFamily="18" charset="0"/>
                <a:ea typeface="方正书宋简体"/>
                <a:cs typeface="Times New Roman" panose="02020603050405020304" pitchFamily="18" charset="0"/>
              </a:rPr>
              <a:t>内容</a:t>
            </a:r>
            <a:endParaRPr lang="zh-CN" altLang="en-US" b="1" dirty="0"/>
          </a:p>
        </p:txBody>
      </p:sp>
    </p:spTree>
    <p:extLst>
      <p:ext uri="{BB962C8B-B14F-4D97-AF65-F5344CB8AC3E}">
        <p14:creationId xmlns:p14="http://schemas.microsoft.com/office/powerpoint/2010/main" val="16156542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0654" y="1934942"/>
            <a:ext cx="6021658" cy="4023360"/>
          </a:xfrm>
        </p:spPr>
        <p:txBody>
          <a:bodyPr/>
          <a:lstStyle/>
          <a:p>
            <a:r>
              <a:rPr lang="en-US" altLang="zh-CN" dirty="0" smtClean="0"/>
              <a:t>        </a:t>
            </a:r>
            <a:r>
              <a:rPr lang="en-US" altLang="zh-CN" dirty="0" err="1" smtClean="0"/>
              <a:t>scrapy_template.cfg</a:t>
            </a:r>
            <a:r>
              <a:rPr lang="zh-CN" altLang="zh-CN" dirty="0"/>
              <a:t>与</a:t>
            </a:r>
            <a:r>
              <a:rPr lang="en-US" altLang="zh-CN" dirty="0" err="1"/>
              <a:t>scrapy.cfg</a:t>
            </a:r>
            <a:r>
              <a:rPr lang="zh-CN" altLang="zh-CN" dirty="0"/>
              <a:t>的唯一不同之处就在于</a:t>
            </a:r>
            <a:r>
              <a:rPr lang="en-US" altLang="zh-CN" dirty="0" err="1"/>
              <a:t>url</a:t>
            </a:r>
            <a:r>
              <a:rPr lang="zh-CN" altLang="zh-CN" dirty="0"/>
              <a:t>这一项，其中的</a:t>
            </a:r>
            <a:r>
              <a:rPr lang="en-US" altLang="zh-CN" dirty="0"/>
              <a:t>IP</a:t>
            </a:r>
            <a:r>
              <a:rPr lang="zh-CN" altLang="zh-CN" dirty="0"/>
              <a:t>地址和端口变成了</a:t>
            </a:r>
            <a:r>
              <a:rPr lang="en-US" altLang="zh-CN" dirty="0"/>
              <a:t>$server$</a:t>
            </a:r>
            <a:r>
              <a:rPr lang="zh-CN" altLang="zh-CN" dirty="0"/>
              <a:t>。</a:t>
            </a:r>
          </a:p>
          <a:p>
            <a:r>
              <a:rPr lang="en-US" altLang="zh-CN" dirty="0" smtClean="0"/>
              <a:t>         </a:t>
            </a:r>
            <a:r>
              <a:rPr lang="zh-CN" altLang="zh-CN" dirty="0" smtClean="0"/>
              <a:t>接下来</a:t>
            </a:r>
            <a:r>
              <a:rPr lang="zh-CN" altLang="zh-CN" dirty="0"/>
              <a:t>编写批量部署和运行爬虫的脚本，如图</a:t>
            </a:r>
            <a:r>
              <a:rPr lang="en-US" altLang="zh-CN" dirty="0"/>
              <a:t>12-51</a:t>
            </a:r>
            <a:r>
              <a:rPr lang="zh-CN" altLang="zh-CN" dirty="0"/>
              <a:t>所示。</a:t>
            </a:r>
          </a:p>
          <a:p>
            <a:endParaRPr lang="zh-CN" altLang="en-US" dirty="0"/>
          </a:p>
        </p:txBody>
      </p:sp>
      <p:pic>
        <p:nvPicPr>
          <p:cNvPr id="54274" name="图片 5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8382" y="1845734"/>
            <a:ext cx="3819646"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498382" y="5980606"/>
            <a:ext cx="383951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12-51</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批量部署和运行</a:t>
            </a:r>
            <a:r>
              <a:rPr lang="zh-CN" altLang="zh-CN" b="1" kern="1000" dirty="0">
                <a:latin typeface="Times New Roman" panose="02020603050405020304" pitchFamily="18" charset="0"/>
                <a:ea typeface="方正书宋简体"/>
                <a:cs typeface="Times New Roman" panose="02020603050405020304" pitchFamily="18" charset="0"/>
              </a:rPr>
              <a:t>爬虫的脚本</a:t>
            </a:r>
            <a:endParaRPr lang="zh-CN" altLang="en-US" b="1" dirty="0"/>
          </a:p>
        </p:txBody>
      </p:sp>
    </p:spTree>
    <p:extLst>
      <p:ext uri="{BB962C8B-B14F-4D97-AF65-F5344CB8AC3E}">
        <p14:creationId xmlns:p14="http://schemas.microsoft.com/office/powerpoint/2010/main" val="29274628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94330">
                <a:solidFill>
                  <a:srgbClr val="7030A0"/>
                </a:solidFill>
                <a:latin typeface="黑体" panose="02010609060101010101" pitchFamily="49" charset="-122"/>
                <a:ea typeface="黑体" panose="02010609060101010101" pitchFamily="49" charset="-122"/>
                <a:cs typeface="+mn-cs"/>
              </a:rPr>
              <a:t>12.2.2  </a:t>
            </a:r>
            <a:r>
              <a:rPr lang="zh-CN" altLang="en-US" sz="4000" dirty="0" bmk="_Toc500194330">
                <a:solidFill>
                  <a:srgbClr val="7030A0"/>
                </a:solidFill>
                <a:latin typeface="黑体" panose="02010609060101010101" pitchFamily="49" charset="-122"/>
                <a:ea typeface="黑体" panose="02010609060101010101" pitchFamily="49" charset="-122"/>
                <a:cs typeface="+mn-cs"/>
              </a:rPr>
              <a:t>权限</a:t>
            </a:r>
            <a:r>
              <a:rPr lang="zh-CN" altLang="en-US" sz="4000" dirty="0" bmk="_Toc500194330">
                <a:solidFill>
                  <a:srgbClr val="7030A0"/>
                </a:solidFill>
                <a:latin typeface="黑体" panose="02010609060101010101" pitchFamily="49" charset="-122"/>
                <a:ea typeface="黑体" panose="02010609060101010101" pitchFamily="49" charset="-122"/>
                <a:cs typeface="+mn-cs"/>
              </a:rPr>
              <a:t>管理</a:t>
            </a:r>
            <a:endParaRPr lang="zh-CN" altLang="en-US" sz="4000" dirty="0" bmk="_Toc50001304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568712" y="2238509"/>
            <a:ext cx="10894742" cy="32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为了</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弥补</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没有权限管理系统这一短板，就需要借助其他方式来对网络请求进行管控。带权限管理的反向代理就是一种解决办法。</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indent="0">
              <a:buNone/>
            </a:pPr>
            <a:r>
              <a:rPr lang="en-US" altLang="zh-CN" dirty="0" smtClean="0">
                <a:solidFill>
                  <a:srgbClr val="C00000"/>
                </a:solidFill>
              </a:rPr>
              <a:t>1</a:t>
            </a:r>
            <a:r>
              <a:rPr lang="zh-CN" altLang="zh-CN" dirty="0">
                <a:solidFill>
                  <a:srgbClr val="C00000"/>
                </a:solidFill>
              </a:rPr>
              <a:t>．</a:t>
            </a:r>
            <a:r>
              <a:rPr lang="en-US" altLang="zh-CN" dirty="0" err="1">
                <a:solidFill>
                  <a:srgbClr val="C00000"/>
                </a:solidFill>
              </a:rPr>
              <a:t>Nginx</a:t>
            </a:r>
            <a:r>
              <a:rPr lang="zh-CN" altLang="zh-CN" dirty="0">
                <a:solidFill>
                  <a:srgbClr val="C00000"/>
                </a:solidFill>
              </a:rPr>
              <a:t>的介绍</a:t>
            </a:r>
          </a:p>
          <a:p>
            <a:r>
              <a:rPr lang="en-US" altLang="zh-CN" dirty="0" smtClean="0"/>
              <a:t>     </a:t>
            </a:r>
            <a:r>
              <a:rPr lang="en-US" altLang="zh-CN" dirty="0" err="1">
                <a:latin typeface="Times New Roman" panose="02020603050405020304" pitchFamily="18" charset="0"/>
                <a:ea typeface="方正兰亭刊宋简体"/>
                <a:cs typeface="Times New Roman" panose="02020603050405020304" pitchFamily="18" charset="0"/>
              </a:rPr>
              <a:t>Nginx</a:t>
            </a:r>
            <a:r>
              <a:rPr lang="zh-CN" altLang="zh-CN" dirty="0">
                <a:latin typeface="Times New Roman" panose="02020603050405020304" pitchFamily="18" charset="0"/>
                <a:ea typeface="方正兰亭刊宋简体"/>
                <a:cs typeface="Times New Roman" panose="02020603050405020304" pitchFamily="18" charset="0"/>
              </a:rPr>
              <a:t>读作</a:t>
            </a:r>
            <a:r>
              <a:rPr lang="en-US" altLang="zh-CN" dirty="0">
                <a:latin typeface="Times New Roman" panose="02020603050405020304" pitchFamily="18" charset="0"/>
                <a:ea typeface="方正兰亭刊宋简体"/>
                <a:cs typeface="Times New Roman" panose="02020603050405020304" pitchFamily="18" charset="0"/>
              </a:rPr>
              <a:t>Engine X</a:t>
            </a:r>
            <a:r>
              <a:rPr lang="zh-CN" altLang="zh-CN" dirty="0">
                <a:latin typeface="Times New Roman" panose="02020603050405020304" pitchFamily="18" charset="0"/>
                <a:ea typeface="方正兰亭刊宋简体"/>
                <a:cs typeface="Times New Roman" panose="02020603050405020304" pitchFamily="18" charset="0"/>
              </a:rPr>
              <a:t>，是一个轻量级的高性能网络服务器、负载均衡器和反向代理</a:t>
            </a:r>
            <a:r>
              <a:rPr lang="zh-CN" altLang="zh-CN" dirty="0">
                <a:latin typeface="Times New Roman" panose="02020603050405020304" pitchFamily="18" charset="0"/>
                <a:ea typeface="方正兰亭刊宋简体"/>
                <a:cs typeface="Times New Roman" panose="02020603050405020304" pitchFamily="18" charset="0"/>
              </a:rPr>
              <a:t>。</a:t>
            </a:r>
            <a:endParaRPr lang="en-US" altLang="zh-CN" dirty="0">
              <a:latin typeface="Times New Roman" panose="02020603050405020304" pitchFamily="18" charset="0"/>
              <a:ea typeface="方正兰亭刊宋简体"/>
              <a:cs typeface="Times New Roman" panose="02020603050405020304" pitchFamily="18" charset="0"/>
            </a:endParaRPr>
          </a:p>
          <a:p>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a:latin typeface="Times New Roman" panose="02020603050405020304" pitchFamily="18" charset="0"/>
                <a:ea typeface="方正兰亭刊宋简体"/>
                <a:cs typeface="Times New Roman" panose="02020603050405020304" pitchFamily="18" charset="0"/>
              </a:rPr>
              <a:t>    </a:t>
            </a:r>
            <a:r>
              <a:rPr lang="zh-CN" altLang="zh-CN" dirty="0">
                <a:latin typeface="Times New Roman" panose="02020603050405020304" pitchFamily="18" charset="0"/>
                <a:ea typeface="方正兰亭刊宋简体"/>
                <a:cs typeface="Times New Roman" panose="02020603050405020304" pitchFamily="18" charset="0"/>
              </a:rPr>
              <a:t>为了</a:t>
            </a:r>
            <a:r>
              <a:rPr lang="zh-CN" altLang="zh-CN" dirty="0">
                <a:latin typeface="Times New Roman" panose="02020603050405020304" pitchFamily="18" charset="0"/>
                <a:ea typeface="方正兰亭刊宋简体"/>
                <a:cs typeface="Times New Roman" panose="02020603050405020304" pitchFamily="18" charset="0"/>
              </a:rPr>
              <a:t>解决</a:t>
            </a:r>
            <a:r>
              <a:rPr lang="en-US" altLang="zh-CN" dirty="0" err="1">
                <a:latin typeface="Times New Roman" panose="02020603050405020304" pitchFamily="18" charset="0"/>
                <a:ea typeface="方正兰亭刊宋简体"/>
                <a:cs typeface="Times New Roman" panose="02020603050405020304" pitchFamily="18" charset="0"/>
              </a:rPr>
              <a:t>Scrapyd</a:t>
            </a:r>
            <a:r>
              <a:rPr lang="zh-CN" altLang="zh-CN" dirty="0">
                <a:latin typeface="Times New Roman" panose="02020603050405020304" pitchFamily="18" charset="0"/>
                <a:ea typeface="方正兰亭刊宋简体"/>
                <a:cs typeface="Times New Roman" panose="02020603050405020304" pitchFamily="18" charset="0"/>
              </a:rPr>
              <a:t>的问题，需要用</a:t>
            </a:r>
            <a:r>
              <a:rPr lang="en-US" altLang="zh-CN" dirty="0" err="1">
                <a:latin typeface="Times New Roman" panose="02020603050405020304" pitchFamily="18" charset="0"/>
                <a:ea typeface="方正兰亭刊宋简体"/>
                <a:cs typeface="Times New Roman" panose="02020603050405020304" pitchFamily="18" charset="0"/>
              </a:rPr>
              <a:t>Nginx</a:t>
            </a:r>
            <a:r>
              <a:rPr lang="zh-CN" altLang="zh-CN" dirty="0">
                <a:latin typeface="Times New Roman" panose="02020603050405020304" pitchFamily="18" charset="0"/>
                <a:ea typeface="方正兰亭刊宋简体"/>
                <a:cs typeface="Times New Roman" panose="02020603050405020304" pitchFamily="18" charset="0"/>
              </a:rPr>
              <a:t>做反向代理。</a:t>
            </a:r>
          </a:p>
          <a:p>
            <a:pPr marL="0" marR="0" lvl="0" indent="228600" algn="l" defTabSz="914400" rtl="0" eaLnBrk="0" fontAlgn="base" latinLnBrk="0" hangingPunct="0">
              <a:lnSpc>
                <a:spcPct val="100000"/>
              </a:lnSpc>
              <a:spcBef>
                <a:spcPct val="0"/>
              </a:spcBef>
              <a:spcAft>
                <a:spcPct val="0"/>
              </a:spcAft>
              <a:buClrTx/>
              <a:buSzTx/>
              <a:buFontTx/>
              <a:buNone/>
              <a:tabLst/>
            </a:pPr>
            <a:endParaRPr lang="zh-CN" altLang="en-US" dirty="0">
              <a:latin typeface="Times New Roman" panose="02020603050405020304" pitchFamily="18" charset="0"/>
              <a:ea typeface="方正兰亭刊宋简体"/>
              <a:cs typeface="Times New Roman" panose="02020603050405020304" pitchFamily="18" charset="0"/>
            </a:endParaRPr>
          </a:p>
        </p:txBody>
      </p:sp>
    </p:spTree>
    <p:extLst>
      <p:ext uri="{BB962C8B-B14F-4D97-AF65-F5344CB8AC3E}">
        <p14:creationId xmlns:p14="http://schemas.microsoft.com/office/powerpoint/2010/main" val="30949916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所谓</a:t>
            </a:r>
            <a:r>
              <a:rPr lang="zh-CN" altLang="zh-CN" dirty="0"/>
              <a:t>“反向代理”，是相对于“正向代理”而言的。前面章节所用到的代理是正向代理。正向代理帮助请求者（爬虫）隐藏身份，爬虫通过代理访问服务器，服务器只能看到代理</a:t>
            </a:r>
            <a:r>
              <a:rPr lang="en-US" altLang="zh-CN" dirty="0"/>
              <a:t>IP</a:t>
            </a:r>
            <a:r>
              <a:rPr lang="zh-CN" altLang="zh-CN" dirty="0"/>
              <a:t>，看不到爬虫；反向代理帮助服务器隐藏身份</a:t>
            </a:r>
            <a:r>
              <a:rPr lang="zh-CN" altLang="zh-CN" dirty="0" smtClean="0"/>
              <a:t>。</a:t>
            </a:r>
            <a:endParaRPr lang="en-US" altLang="zh-CN" dirty="0" smtClean="0"/>
          </a:p>
          <a:p>
            <a:r>
              <a:rPr lang="en-US" altLang="zh-CN" dirty="0"/>
              <a:t> </a:t>
            </a:r>
            <a:r>
              <a:rPr lang="en-US" altLang="zh-CN" dirty="0" smtClean="0"/>
              <a:t>        </a:t>
            </a:r>
            <a:r>
              <a:rPr lang="zh-CN" altLang="zh-CN" dirty="0" smtClean="0"/>
              <a:t>用户</a:t>
            </a:r>
            <a:r>
              <a:rPr lang="zh-CN" altLang="zh-CN" dirty="0"/>
              <a:t>只知道服务器返回的内容，但不知道也不需要知道这个内容是在哪里生成的。</a:t>
            </a:r>
          </a:p>
          <a:p>
            <a:endParaRPr lang="zh-CN" altLang="en-US" dirty="0"/>
          </a:p>
        </p:txBody>
      </p:sp>
    </p:spTree>
    <p:extLst>
      <p:ext uri="{BB962C8B-B14F-4D97-AF65-F5344CB8AC3E}">
        <p14:creationId xmlns:p14="http://schemas.microsoft.com/office/powerpoint/2010/main" val="42350094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410779" cy="4023360"/>
          </a:xfrm>
        </p:spPr>
        <p:txBody>
          <a:bodyPr/>
          <a:lstStyle/>
          <a:p>
            <a:r>
              <a:rPr lang="en-US" altLang="zh-CN" dirty="0" smtClean="0"/>
              <a:t>         </a:t>
            </a:r>
            <a:r>
              <a:rPr lang="zh-CN" altLang="zh-CN" dirty="0" smtClean="0"/>
              <a:t>使用</a:t>
            </a:r>
            <a:r>
              <a:rPr lang="en-US" altLang="zh-CN" dirty="0" err="1"/>
              <a:t>Nginx</a:t>
            </a:r>
            <a:r>
              <a:rPr lang="zh-CN" altLang="zh-CN" dirty="0"/>
              <a:t>反向代理到</a:t>
            </a:r>
            <a:r>
              <a:rPr lang="en-US" altLang="zh-CN" dirty="0" err="1"/>
              <a:t>Scrapyd</a:t>
            </a:r>
            <a:r>
              <a:rPr lang="zh-CN" altLang="zh-CN" dirty="0"/>
              <a:t>以后，</a:t>
            </a:r>
            <a:r>
              <a:rPr lang="en-US" altLang="zh-CN" dirty="0" err="1"/>
              <a:t>Scrapyd</a:t>
            </a:r>
            <a:r>
              <a:rPr lang="zh-CN" altLang="zh-CN" dirty="0"/>
              <a:t>本身只需要开通内网访问即可</a:t>
            </a:r>
            <a:r>
              <a:rPr lang="zh-CN" altLang="zh-CN" dirty="0" smtClean="0"/>
              <a:t>。</a:t>
            </a:r>
            <a:endParaRPr lang="en-US" altLang="zh-CN" dirty="0" smtClean="0"/>
          </a:p>
          <a:p>
            <a:r>
              <a:rPr lang="en-US" altLang="zh-CN" dirty="0"/>
              <a:t> </a:t>
            </a:r>
            <a:r>
              <a:rPr lang="en-US" altLang="zh-CN" dirty="0" smtClean="0"/>
              <a:t>        </a:t>
            </a:r>
            <a:r>
              <a:rPr lang="zh-CN" altLang="zh-CN" dirty="0" smtClean="0"/>
              <a:t>用户</a:t>
            </a:r>
            <a:r>
              <a:rPr lang="zh-CN" altLang="zh-CN" dirty="0"/>
              <a:t>访问</a:t>
            </a:r>
            <a:r>
              <a:rPr lang="en-US" altLang="zh-CN" dirty="0" err="1"/>
              <a:t>Nginx</a:t>
            </a:r>
            <a:r>
              <a:rPr lang="zh-CN" altLang="zh-CN" dirty="0"/>
              <a:t>，</a:t>
            </a:r>
            <a:r>
              <a:rPr lang="en-US" altLang="zh-CN" dirty="0" err="1"/>
              <a:t>Nginx</a:t>
            </a:r>
            <a:r>
              <a:rPr lang="zh-CN" altLang="zh-CN" dirty="0"/>
              <a:t>再访问</a:t>
            </a:r>
            <a:r>
              <a:rPr lang="en-US" altLang="zh-CN" dirty="0" err="1"/>
              <a:t>Scrapyd</a:t>
            </a:r>
            <a:r>
              <a:rPr lang="zh-CN" altLang="zh-CN" dirty="0"/>
              <a:t>，然后</a:t>
            </a:r>
            <a:r>
              <a:rPr lang="en-US" altLang="zh-CN" dirty="0" err="1"/>
              <a:t>Scrapyd</a:t>
            </a:r>
            <a:r>
              <a:rPr lang="zh-CN" altLang="zh-CN" dirty="0"/>
              <a:t>把结果返回给</a:t>
            </a:r>
            <a:r>
              <a:rPr lang="en-US" altLang="zh-CN" dirty="0" err="1"/>
              <a:t>Nginx</a:t>
            </a:r>
            <a:r>
              <a:rPr lang="zh-CN" altLang="zh-CN" dirty="0"/>
              <a:t>，</a:t>
            </a:r>
            <a:r>
              <a:rPr lang="en-US" altLang="zh-CN" dirty="0" err="1"/>
              <a:t>Nginx</a:t>
            </a:r>
            <a:r>
              <a:rPr lang="zh-CN" altLang="zh-CN" dirty="0"/>
              <a:t>再把结果返回给用户。这样只要在</a:t>
            </a:r>
            <a:r>
              <a:rPr lang="en-US" altLang="zh-CN" dirty="0" err="1"/>
              <a:t>Nginx</a:t>
            </a:r>
            <a:r>
              <a:rPr lang="zh-CN" altLang="zh-CN" dirty="0"/>
              <a:t>上设置登录密码，就可以间接实现</a:t>
            </a:r>
            <a:r>
              <a:rPr lang="en-US" altLang="zh-CN" dirty="0" err="1"/>
              <a:t>Scrapyd</a:t>
            </a:r>
            <a:r>
              <a:rPr lang="zh-CN" altLang="zh-CN" dirty="0"/>
              <a:t>的访问管控了，如图</a:t>
            </a:r>
            <a:r>
              <a:rPr lang="en-US" altLang="zh-CN" dirty="0"/>
              <a:t>12-52</a:t>
            </a:r>
            <a:r>
              <a:rPr lang="zh-CN" altLang="zh-CN" dirty="0"/>
              <a:t>所示。</a:t>
            </a:r>
            <a:endParaRPr lang="zh-CN" altLang="en-US" dirty="0"/>
          </a:p>
        </p:txBody>
      </p:sp>
      <p:pic>
        <p:nvPicPr>
          <p:cNvPr id="57346" name="Picture 2" descr="图12-52"/>
          <p:cNvPicPr>
            <a:picLocks noChangeAspect="1" noChangeArrowheads="1"/>
          </p:cNvPicPr>
          <p:nvPr/>
        </p:nvPicPr>
        <p:blipFill>
          <a:blip r:embed="rId2">
            <a:extLst>
              <a:ext uri="{28A0092B-C50C-407E-A947-70E740481C1C}">
                <a14:useLocalDpi xmlns:a14="http://schemas.microsoft.com/office/drawing/2010/main" val="0"/>
              </a:ext>
            </a:extLst>
          </a:blip>
          <a:srcRect l="7758" t="28198" r="4738" b="17206"/>
          <a:stretch>
            <a:fillRect/>
          </a:stretch>
        </p:blipFill>
        <p:spPr bwMode="auto">
          <a:xfrm>
            <a:off x="2489897" y="4452512"/>
            <a:ext cx="7953344" cy="132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47788" y="5977468"/>
            <a:ext cx="3643946" cy="369332"/>
          </a:xfrm>
          <a:prstGeom prst="rect">
            <a:avLst/>
          </a:prstGeom>
        </p:spPr>
        <p:txBody>
          <a:bodyPr wrap="none">
            <a:spAutoFit/>
          </a:bodyPr>
          <a:lstStyle/>
          <a:p>
            <a:r>
              <a:rPr lang="zh-CN" altLang="zh-CN" b="1" kern="1000" dirty="0">
                <a:latin typeface="Times New Roman" panose="02020603050405020304" pitchFamily="18" charset="0"/>
                <a:ea typeface="方正书宋简体"/>
                <a:cs typeface="Times New Roman" panose="02020603050405020304" pitchFamily="18" charset="0"/>
              </a:rPr>
              <a:t>图</a:t>
            </a:r>
            <a:r>
              <a:rPr lang="en-US" altLang="zh-CN" b="1" kern="1000" dirty="0">
                <a:latin typeface="Times New Roman" panose="02020603050405020304" pitchFamily="18" charset="0"/>
                <a:ea typeface="方正书宋简体"/>
              </a:rPr>
              <a:t>12-52</a:t>
            </a:r>
            <a:r>
              <a:rPr lang="en-US" altLang="zh-CN" b="1" kern="1000" dirty="0">
                <a:latin typeface="Times New Roman" panose="02020603050405020304" pitchFamily="18" charset="0"/>
              </a:rPr>
              <a:t>  </a:t>
            </a:r>
            <a:r>
              <a:rPr lang="zh-CN" altLang="zh-CN" b="1" kern="1000" dirty="0">
                <a:latin typeface="Times New Roman" panose="02020603050405020304" pitchFamily="18" charset="0"/>
                <a:ea typeface="方正书宋简体"/>
                <a:cs typeface="Times New Roman" panose="02020603050405020304" pitchFamily="18" charset="0"/>
              </a:rPr>
              <a:t>使用</a:t>
            </a:r>
            <a:r>
              <a:rPr lang="en-US" altLang="zh-CN" b="1" kern="1000" dirty="0" err="1">
                <a:latin typeface="Times New Roman" panose="02020603050405020304" pitchFamily="18" charset="0"/>
                <a:ea typeface="方正书宋简体"/>
              </a:rPr>
              <a:t>Nginx</a:t>
            </a:r>
            <a:r>
              <a:rPr lang="zh-CN" altLang="zh-CN" b="1" kern="1000" dirty="0">
                <a:latin typeface="Times New Roman" panose="02020603050405020304" pitchFamily="18" charset="0"/>
                <a:ea typeface="方正书宋简体"/>
                <a:cs typeface="Times New Roman" panose="02020603050405020304" pitchFamily="18" charset="0"/>
              </a:rPr>
              <a:t>来保护</a:t>
            </a:r>
            <a:r>
              <a:rPr lang="en-US" altLang="zh-CN" b="1" kern="1000" dirty="0" err="1">
                <a:latin typeface="Times New Roman" panose="02020603050405020304" pitchFamily="18" charset="0"/>
                <a:ea typeface="方正书宋简体"/>
              </a:rPr>
              <a:t>Scrapyd</a:t>
            </a:r>
            <a:endParaRPr lang="zh-CN" altLang="en-US" b="1" dirty="0"/>
          </a:p>
        </p:txBody>
      </p:sp>
    </p:spTree>
    <p:extLst>
      <p:ext uri="{BB962C8B-B14F-4D97-AF65-F5344CB8AC3E}">
        <p14:creationId xmlns:p14="http://schemas.microsoft.com/office/powerpoint/2010/main" val="34605311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745375"/>
            <a:ext cx="10265813" cy="4722334"/>
          </a:xfrm>
        </p:spPr>
        <p:txBody>
          <a:bodyPr>
            <a:normAutofit/>
          </a:bodyPr>
          <a:lstStyle/>
          <a:p>
            <a:r>
              <a:rPr lang="en-US" altLang="zh-CN" dirty="0" smtClean="0"/>
              <a:t>         </a:t>
            </a:r>
            <a:r>
              <a:rPr lang="zh-CN" altLang="zh-CN" dirty="0" smtClean="0"/>
              <a:t>这个</a:t>
            </a:r>
            <a:r>
              <a:rPr lang="zh-CN" altLang="zh-CN" dirty="0" smtClean="0"/>
              <a:t>过程就好比是家里的保险箱没有锁，如果把保险箱放在大庭广众之下，谁都可以去里面拿钱。但是现在把保险箱放在房间里，房间门有锁，那么即使保险箱没有锁也没关系，只有手里有房间门钥匙的人才能拿到保险箱里面的钱。</a:t>
            </a:r>
          </a:p>
          <a:p>
            <a:r>
              <a:rPr lang="en-US" altLang="zh-CN" dirty="0" smtClean="0"/>
              <a:t>         </a:t>
            </a:r>
            <a:r>
              <a:rPr lang="en-US" altLang="zh-CN" dirty="0" err="1" smtClean="0"/>
              <a:t>Scrapyd</a:t>
            </a:r>
            <a:r>
              <a:rPr lang="zh-CN" altLang="zh-CN" dirty="0"/>
              <a:t>就相当于这里的“保险箱”，云服务器就相当于这里的“房间”，</a:t>
            </a:r>
            <a:r>
              <a:rPr lang="en-US" altLang="zh-CN" dirty="0" err="1"/>
              <a:t>Nginx</a:t>
            </a:r>
            <a:r>
              <a:rPr lang="zh-CN" altLang="zh-CN" dirty="0"/>
              <a:t>就相当于“房间门”，而登录账号和密码就相当于房间门的“钥匙”。</a:t>
            </a:r>
          </a:p>
          <a:p>
            <a:r>
              <a:rPr lang="en-US" altLang="zh-CN" dirty="0" smtClean="0"/>
              <a:t>         </a:t>
            </a:r>
            <a:r>
              <a:rPr lang="zh-CN" altLang="zh-CN" dirty="0" smtClean="0"/>
              <a:t>为了</a:t>
            </a:r>
            <a:r>
              <a:rPr lang="zh-CN" altLang="zh-CN" dirty="0"/>
              <a:t>完成这个目标，需要先安装</a:t>
            </a:r>
            <a:r>
              <a:rPr lang="en-US" altLang="zh-CN" dirty="0" err="1"/>
              <a:t>Nginx</a:t>
            </a:r>
            <a:r>
              <a:rPr lang="zh-CN" altLang="zh-CN" dirty="0"/>
              <a:t>。由于这里涉及爬虫的部署和服务器的配置，因此仅以</a:t>
            </a:r>
            <a:r>
              <a:rPr lang="en-US" altLang="zh-CN" dirty="0"/>
              <a:t>Linux</a:t>
            </a:r>
            <a:r>
              <a:rPr lang="zh-CN" altLang="zh-CN" dirty="0"/>
              <a:t>的</a:t>
            </a:r>
            <a:r>
              <a:rPr lang="en-US" altLang="zh-CN" dirty="0"/>
              <a:t>Ubuntu</a:t>
            </a:r>
            <a:r>
              <a:rPr lang="zh-CN" altLang="zh-CN" dirty="0"/>
              <a:t>为例。一般不建议</a:t>
            </a:r>
            <a:r>
              <a:rPr lang="en-US" altLang="zh-CN" dirty="0"/>
              <a:t>Windows</a:t>
            </a:r>
            <a:r>
              <a:rPr lang="zh-CN" altLang="zh-CN" dirty="0"/>
              <a:t>做爬虫服务器，也不建议购买很多台苹果计算机来搭建爬虫服务器。</a:t>
            </a:r>
          </a:p>
          <a:p>
            <a:endParaRPr lang="zh-CN" altLang="en-US" dirty="0"/>
          </a:p>
        </p:txBody>
      </p:sp>
    </p:spTree>
    <p:extLst>
      <p:ext uri="{BB962C8B-B14F-4D97-AF65-F5344CB8AC3E}">
        <p14:creationId xmlns:p14="http://schemas.microsoft.com/office/powerpoint/2010/main" val="168918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en-US" altLang="zh-CN" dirty="0"/>
              <a:t>middlewares.py</a:t>
            </a:r>
            <a:r>
              <a:rPr lang="zh-CN" altLang="zh-CN" dirty="0"/>
              <a:t>中添加下面一段代码：</a:t>
            </a:r>
          </a:p>
          <a:p>
            <a:r>
              <a:rPr lang="en-US" altLang="zh-CN" dirty="0">
                <a:solidFill>
                  <a:srgbClr val="0070C0"/>
                </a:solidFill>
              </a:rPr>
              <a:t>class </a:t>
            </a:r>
            <a:r>
              <a:rPr lang="en-US" altLang="zh-CN" dirty="0" err="1">
                <a:solidFill>
                  <a:srgbClr val="0070C0"/>
                </a:solidFill>
              </a:rPr>
              <a:t>ProxyMiddleware</a:t>
            </a:r>
            <a:r>
              <a:rPr lang="en-US" altLang="zh-CN" dirty="0">
                <a:solidFill>
                  <a:srgbClr val="0070C0"/>
                </a:solidFill>
              </a:rPr>
              <a:t>(object):</a:t>
            </a:r>
            <a:endParaRPr lang="zh-CN" altLang="zh-CN" dirty="0">
              <a:solidFill>
                <a:srgbClr val="0070C0"/>
              </a:solidFill>
            </a:endParaRPr>
          </a:p>
          <a:p>
            <a:r>
              <a:rPr lang="en-US" altLang="zh-CN" dirty="0">
                <a:solidFill>
                  <a:srgbClr val="0070C0"/>
                </a:solidFill>
              </a:rPr>
              <a:t> </a:t>
            </a:r>
            <a:r>
              <a:rPr lang="en-US" altLang="zh-CN" dirty="0" err="1" smtClean="0">
                <a:solidFill>
                  <a:srgbClr val="0070C0"/>
                </a:solidFill>
              </a:rPr>
              <a:t>def</a:t>
            </a:r>
            <a:r>
              <a:rPr lang="en-US" altLang="zh-CN" dirty="0" smtClean="0">
                <a:solidFill>
                  <a:srgbClr val="0070C0"/>
                </a:solidFill>
              </a:rPr>
              <a:t> </a:t>
            </a:r>
            <a:r>
              <a:rPr lang="en-US" altLang="zh-CN" dirty="0" err="1">
                <a:solidFill>
                  <a:srgbClr val="0070C0"/>
                </a:solidFill>
              </a:rPr>
              <a:t>process_request</a:t>
            </a:r>
            <a:r>
              <a:rPr lang="en-US" altLang="zh-CN" dirty="0">
                <a:solidFill>
                  <a:srgbClr val="0070C0"/>
                </a:solidFill>
              </a:rPr>
              <a:t>(self, request, spider):</a:t>
            </a:r>
            <a:endParaRPr lang="zh-CN" altLang="zh-CN" dirty="0">
              <a:solidFill>
                <a:srgbClr val="0070C0"/>
              </a:solidFill>
            </a:endParaRPr>
          </a:p>
          <a:p>
            <a:r>
              <a:rPr lang="en-US" altLang="zh-CN" dirty="0">
                <a:solidFill>
                  <a:srgbClr val="0070C0"/>
                </a:solidFill>
              </a:rPr>
              <a:t>    proxy = </a:t>
            </a:r>
            <a:r>
              <a:rPr lang="en-US" altLang="zh-CN" dirty="0" err="1">
                <a:solidFill>
                  <a:srgbClr val="0070C0"/>
                </a:solidFill>
              </a:rPr>
              <a:t>random.choice</a:t>
            </a:r>
            <a:r>
              <a:rPr lang="en-US" altLang="zh-CN" dirty="0">
                <a:solidFill>
                  <a:srgbClr val="0070C0"/>
                </a:solidFill>
              </a:rPr>
              <a:t>(settings['PROXIES'])</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request.meta</a:t>
            </a:r>
            <a:r>
              <a:rPr lang="en-US" altLang="zh-CN" dirty="0">
                <a:solidFill>
                  <a:srgbClr val="0070C0"/>
                </a:solidFill>
              </a:rPr>
              <a:t>['proxy'] = proxy</a:t>
            </a:r>
            <a:endParaRPr lang="zh-CN" altLang="zh-CN" dirty="0">
              <a:solidFill>
                <a:srgbClr val="0070C0"/>
              </a:solidFill>
            </a:endParaRPr>
          </a:p>
          <a:p>
            <a:endParaRPr lang="zh-CN" altLang="en-US"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8072960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a:t>
            </a:r>
            <a:r>
              <a:rPr lang="en-US" altLang="zh-CN" dirty="0" err="1">
                <a:solidFill>
                  <a:srgbClr val="C00000"/>
                </a:solidFill>
              </a:rPr>
              <a:t>Nginx</a:t>
            </a:r>
            <a:r>
              <a:rPr lang="zh-CN" altLang="zh-CN" dirty="0">
                <a:solidFill>
                  <a:srgbClr val="C00000"/>
                </a:solidFill>
              </a:rPr>
              <a:t>的安装</a:t>
            </a:r>
          </a:p>
          <a:p>
            <a:r>
              <a:rPr lang="en-US" altLang="zh-CN" dirty="0" smtClean="0"/>
              <a:t>          </a:t>
            </a:r>
            <a:r>
              <a:rPr lang="zh-CN" altLang="zh-CN" dirty="0" smtClean="0"/>
              <a:t>在</a:t>
            </a:r>
            <a:r>
              <a:rPr lang="en-US" altLang="zh-CN" dirty="0"/>
              <a:t>Ubuntu</a:t>
            </a:r>
            <a:r>
              <a:rPr lang="zh-CN" altLang="zh-CN" dirty="0"/>
              <a:t>中安装</a:t>
            </a:r>
            <a:r>
              <a:rPr lang="en-US" altLang="zh-CN" dirty="0" err="1"/>
              <a:t>Nginx</a:t>
            </a:r>
            <a:r>
              <a:rPr lang="zh-CN" altLang="zh-CN" dirty="0"/>
              <a:t>非常简单，使用一行命令即可完成：</a:t>
            </a:r>
          </a:p>
          <a:p>
            <a:r>
              <a:rPr lang="en-US" altLang="zh-CN" dirty="0" err="1">
                <a:solidFill>
                  <a:srgbClr val="0070C0"/>
                </a:solidFill>
              </a:rPr>
              <a:t>sudo</a:t>
            </a:r>
            <a:r>
              <a:rPr lang="en-US" altLang="zh-CN" dirty="0">
                <a:solidFill>
                  <a:srgbClr val="0070C0"/>
                </a:solidFill>
              </a:rPr>
              <a:t> apt-get install </a:t>
            </a:r>
            <a:r>
              <a:rPr lang="en-US" altLang="zh-CN" dirty="0" err="1">
                <a:solidFill>
                  <a:srgbClr val="0070C0"/>
                </a:solidFill>
              </a:rPr>
              <a:t>nginx</a:t>
            </a:r>
            <a:endParaRPr lang="zh-CN" altLang="zh-CN" dirty="0">
              <a:solidFill>
                <a:srgbClr val="0070C0"/>
              </a:solidFill>
            </a:endParaRPr>
          </a:p>
          <a:p>
            <a:r>
              <a:rPr lang="en-US" altLang="zh-CN" dirty="0" smtClean="0"/>
              <a:t>          </a:t>
            </a:r>
            <a:r>
              <a:rPr lang="zh-CN" altLang="zh-CN" dirty="0" smtClean="0"/>
              <a:t>安装</a:t>
            </a:r>
            <a:r>
              <a:rPr lang="zh-CN" altLang="zh-CN" dirty="0"/>
              <a:t>好以后，需要考虑以下两个问题。</a:t>
            </a:r>
          </a:p>
          <a:p>
            <a:pPr marL="0" indent="0">
              <a:buNone/>
            </a:pPr>
            <a:r>
              <a:rPr lang="zh-CN" altLang="zh-CN" dirty="0"/>
              <a:t>（</a:t>
            </a:r>
            <a:r>
              <a:rPr lang="en-US" altLang="zh-CN" dirty="0"/>
              <a:t>1</a:t>
            </a:r>
            <a:r>
              <a:rPr lang="zh-CN" altLang="zh-CN" dirty="0"/>
              <a:t>）服务器是否有其他的程序占用了</a:t>
            </a:r>
            <a:r>
              <a:rPr lang="en-US" altLang="zh-CN" dirty="0"/>
              <a:t>80</a:t>
            </a:r>
            <a:r>
              <a:rPr lang="zh-CN" altLang="zh-CN" dirty="0"/>
              <a:t>端口。</a:t>
            </a:r>
          </a:p>
          <a:p>
            <a:pPr marL="0" indent="0">
              <a:buNone/>
            </a:pPr>
            <a:r>
              <a:rPr lang="zh-CN" altLang="zh-CN" dirty="0"/>
              <a:t>（</a:t>
            </a:r>
            <a:r>
              <a:rPr lang="en-US" altLang="zh-CN" dirty="0"/>
              <a:t>2</a:t>
            </a:r>
            <a:r>
              <a:rPr lang="zh-CN" altLang="zh-CN" dirty="0"/>
              <a:t>）服务器是否有防火墙。</a:t>
            </a:r>
          </a:p>
          <a:p>
            <a:endParaRPr lang="zh-CN" altLang="en-US" dirty="0"/>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8579" y="3516483"/>
            <a:ext cx="2417101" cy="23526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054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0947" y="1845734"/>
            <a:ext cx="10392936" cy="4354344"/>
          </a:xfrm>
        </p:spPr>
        <p:txBody>
          <a:bodyPr>
            <a:normAutofit/>
          </a:bodyPr>
          <a:lstStyle/>
          <a:p>
            <a:r>
              <a:rPr lang="en-US" altLang="zh-CN" dirty="0" smtClean="0"/>
              <a:t>         </a:t>
            </a:r>
            <a:r>
              <a:rPr lang="zh-CN" altLang="zh-CN" dirty="0" smtClean="0"/>
              <a:t>要</a:t>
            </a:r>
            <a:r>
              <a:rPr lang="zh-CN" altLang="zh-CN" dirty="0"/>
              <a:t>修改</a:t>
            </a:r>
            <a:r>
              <a:rPr lang="en-US" altLang="zh-CN" dirty="0" err="1"/>
              <a:t>Nginx</a:t>
            </a:r>
            <a:r>
              <a:rPr lang="zh-CN" altLang="zh-CN" dirty="0"/>
              <a:t>的默认启动端口，可使用</a:t>
            </a:r>
            <a:r>
              <a:rPr lang="en-US" altLang="zh-CN" dirty="0"/>
              <a:t>Vim</a:t>
            </a:r>
            <a:r>
              <a:rPr lang="zh-CN" altLang="zh-CN" dirty="0"/>
              <a:t>或者其他文本编辑器打开</a:t>
            </a:r>
            <a:r>
              <a:rPr lang="en-US" altLang="zh-CN" dirty="0"/>
              <a:t>/</a:t>
            </a:r>
            <a:r>
              <a:rPr lang="en-US" altLang="zh-CN" dirty="0" err="1"/>
              <a:t>etc</a:t>
            </a:r>
            <a:r>
              <a:rPr lang="en-US" altLang="zh-CN" dirty="0"/>
              <a:t>/</a:t>
            </a:r>
            <a:r>
              <a:rPr lang="en-US" altLang="zh-CN" dirty="0" err="1"/>
              <a:t>nginx</a:t>
            </a:r>
            <a:r>
              <a:rPr lang="en-US" altLang="zh-CN" dirty="0"/>
              <a:t>/sites-available/default</a:t>
            </a:r>
            <a:r>
              <a:rPr lang="zh-CN" altLang="zh-CN" dirty="0"/>
              <a:t>文件，其内容如图</a:t>
            </a:r>
            <a:r>
              <a:rPr lang="en-US" altLang="zh-CN" dirty="0"/>
              <a:t>12-53</a:t>
            </a:r>
            <a:r>
              <a:rPr lang="zh-CN" altLang="zh-CN" dirty="0"/>
              <a:t>所示。</a:t>
            </a:r>
          </a:p>
          <a:p>
            <a:r>
              <a:rPr lang="en-US" altLang="zh-CN" dirty="0" smtClean="0"/>
              <a:t>         </a:t>
            </a:r>
            <a:r>
              <a:rPr lang="zh-CN" altLang="zh-CN" dirty="0" smtClean="0"/>
              <a:t>将</a:t>
            </a:r>
            <a:r>
              <a:rPr lang="zh-CN" altLang="zh-CN" dirty="0"/>
              <a:t>这里的</a:t>
            </a:r>
            <a:r>
              <a:rPr lang="en-US" altLang="zh-CN" dirty="0"/>
              <a:t>17</a:t>
            </a:r>
            <a:r>
              <a:rPr lang="zh-CN" altLang="zh-CN" dirty="0"/>
              <a:t>行和</a:t>
            </a:r>
            <a:r>
              <a:rPr lang="en-US" altLang="zh-CN" dirty="0"/>
              <a:t>18</a:t>
            </a:r>
            <a:r>
              <a:rPr lang="zh-CN" altLang="zh-CN" dirty="0"/>
              <a:t>行的</a:t>
            </a:r>
            <a:r>
              <a:rPr lang="en-US" altLang="zh-CN" dirty="0"/>
              <a:t>80</a:t>
            </a:r>
            <a:r>
              <a:rPr lang="zh-CN" altLang="zh-CN" dirty="0"/>
              <a:t>全部改成</a:t>
            </a:r>
            <a:r>
              <a:rPr lang="en-US" altLang="zh-CN" dirty="0"/>
              <a:t>81</a:t>
            </a:r>
            <a:r>
              <a:rPr lang="zh-CN" altLang="zh-CN" dirty="0"/>
              <a:t>并保存，然后使用下列命令重启</a:t>
            </a:r>
            <a:r>
              <a:rPr lang="en-US" altLang="zh-CN" dirty="0" err="1"/>
              <a:t>Nginx</a:t>
            </a:r>
            <a:r>
              <a:rPr lang="zh-CN" altLang="zh-CN" dirty="0"/>
              <a:t>：</a:t>
            </a:r>
          </a:p>
          <a:p>
            <a:r>
              <a:rPr lang="en-US" altLang="zh-CN" dirty="0" err="1">
                <a:solidFill>
                  <a:srgbClr val="0070C0"/>
                </a:solidFill>
              </a:rPr>
              <a:t>sudo</a:t>
            </a:r>
            <a:r>
              <a:rPr lang="en-US" altLang="zh-CN" dirty="0">
                <a:solidFill>
                  <a:srgbClr val="0070C0"/>
                </a:solidFill>
              </a:rPr>
              <a:t> </a:t>
            </a:r>
            <a:r>
              <a:rPr lang="en-US" altLang="zh-CN" dirty="0" err="1">
                <a:solidFill>
                  <a:srgbClr val="0070C0"/>
                </a:solidFill>
              </a:rPr>
              <a:t>systemctl</a:t>
            </a:r>
            <a:r>
              <a:rPr lang="en-US" altLang="zh-CN" dirty="0">
                <a:solidFill>
                  <a:srgbClr val="0070C0"/>
                </a:solidFill>
              </a:rPr>
              <a:t> restart </a:t>
            </a:r>
            <a:r>
              <a:rPr lang="en-US" altLang="zh-CN" dirty="0" err="1">
                <a:solidFill>
                  <a:srgbClr val="0070C0"/>
                </a:solidFill>
              </a:rPr>
              <a:t>nginx</a:t>
            </a:r>
            <a:endParaRPr lang="zh-CN" altLang="zh-CN" dirty="0">
              <a:solidFill>
                <a:srgbClr val="0070C0"/>
              </a:solidFill>
            </a:endParaRPr>
          </a:p>
          <a:p>
            <a:r>
              <a:rPr lang="en-US" altLang="zh-CN" dirty="0" smtClean="0"/>
              <a:t>        </a:t>
            </a:r>
            <a:r>
              <a:rPr lang="zh-CN" altLang="zh-CN" dirty="0" smtClean="0"/>
              <a:t>重</a:t>
            </a:r>
            <a:r>
              <a:rPr lang="zh-CN" altLang="zh-CN" dirty="0"/>
              <a:t>启</a:t>
            </a:r>
            <a:r>
              <a:rPr lang="en-US" altLang="zh-CN" dirty="0" err="1"/>
              <a:t>Nginx</a:t>
            </a:r>
            <a:r>
              <a:rPr lang="zh-CN" altLang="zh-CN" dirty="0"/>
              <a:t>可以在</a:t>
            </a:r>
            <a:r>
              <a:rPr lang="en-US" altLang="zh-CN" dirty="0"/>
              <a:t>1</a:t>
            </a:r>
            <a:r>
              <a:rPr lang="zh-CN" altLang="zh-CN" dirty="0"/>
              <a:t>～</a:t>
            </a:r>
            <a:r>
              <a:rPr lang="en-US" altLang="zh-CN" dirty="0"/>
              <a:t>2s</a:t>
            </a:r>
            <a:r>
              <a:rPr lang="zh-CN" altLang="zh-CN" dirty="0"/>
              <a:t>内完成。完成以后，使用浏览器访问格式为“服务器</a:t>
            </a:r>
            <a:r>
              <a:rPr lang="en-US" altLang="zh-CN" dirty="0"/>
              <a:t>IP:81</a:t>
            </a:r>
            <a:r>
              <a:rPr lang="zh-CN" altLang="zh-CN" dirty="0"/>
              <a:t>”的地址，如果出现图</a:t>
            </a:r>
            <a:r>
              <a:rPr lang="en-US" altLang="zh-CN" dirty="0"/>
              <a:t>12-54</a:t>
            </a:r>
            <a:r>
              <a:rPr lang="zh-CN" altLang="zh-CN" dirty="0"/>
              <a:t>所示的页面，表示服务器没有防火墙，</a:t>
            </a:r>
            <a:r>
              <a:rPr lang="en-US" altLang="zh-CN" dirty="0" err="1"/>
              <a:t>Nginx</a:t>
            </a:r>
            <a:r>
              <a:rPr lang="zh-CN" altLang="zh-CN" dirty="0"/>
              <a:t>架设成功。</a:t>
            </a:r>
          </a:p>
          <a:p>
            <a:pPr marL="0" indent="0">
              <a:buNone/>
            </a:pPr>
            <a:endParaRPr lang="zh-CN" altLang="en-US" dirty="0"/>
          </a:p>
        </p:txBody>
      </p:sp>
    </p:spTree>
    <p:extLst>
      <p:ext uri="{BB962C8B-B14F-4D97-AF65-F5344CB8AC3E}">
        <p14:creationId xmlns:p14="http://schemas.microsoft.com/office/powerpoint/2010/main" val="34116409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878" y="1845734"/>
            <a:ext cx="4278893" cy="386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71587" y="5809114"/>
            <a:ext cx="3599062" cy="369332"/>
          </a:xfrm>
          <a:prstGeom prst="rect">
            <a:avLst/>
          </a:prstGeom>
        </p:spPr>
        <p:txBody>
          <a:bodyPr wrap="none">
            <a:spAutoFit/>
          </a:bodyPr>
          <a:lstStyle/>
          <a:p>
            <a:pPr algn="ctr"/>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12-53</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Nginx</a:t>
            </a:r>
            <a:r>
              <a:rPr lang="zh-CN" altLang="zh-CN" b="1" kern="100" dirty="0">
                <a:latin typeface="Times New Roman" panose="02020603050405020304" pitchFamily="18" charset="0"/>
                <a:ea typeface="方正书宋简体"/>
                <a:cs typeface="Times New Roman" panose="02020603050405020304" pitchFamily="18" charset="0"/>
              </a:rPr>
              <a:t>默认配置文件内容</a:t>
            </a:r>
            <a:r>
              <a:rPr lang="zh-CN" altLang="zh-CN" b="1" kern="100" dirty="0">
                <a:ea typeface="Times New Roman" panose="02020603050405020304" pitchFamily="18" charset="0"/>
              </a:rPr>
              <a:t> </a:t>
            </a:r>
            <a:endParaRPr lang="zh-CN" altLang="en-US" b="1" dirty="0"/>
          </a:p>
        </p:txBody>
      </p:sp>
      <p:pic>
        <p:nvPicPr>
          <p:cNvPr id="58371" name="图片 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2613" y="2169118"/>
            <a:ext cx="5603881" cy="339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386964" y="5809114"/>
            <a:ext cx="2569934"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12-54</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启动</a:t>
            </a:r>
            <a:r>
              <a:rPr lang="en-US" altLang="zh-CN" b="1" kern="100" dirty="0" err="1">
                <a:latin typeface="Times New Roman" panose="02020603050405020304" pitchFamily="18" charset="0"/>
                <a:ea typeface="方正书宋简体"/>
              </a:rPr>
              <a:t>Nginx</a:t>
            </a:r>
            <a:r>
              <a:rPr lang="zh-CN" altLang="zh-CN" b="1" kern="100" dirty="0">
                <a:latin typeface="Times New Roman" panose="02020603050405020304" pitchFamily="18" charset="0"/>
                <a:ea typeface="方正书宋简体"/>
                <a:cs typeface="Times New Roman" panose="02020603050405020304" pitchFamily="18" charset="0"/>
              </a:rPr>
              <a:t>成功</a:t>
            </a:r>
            <a:endParaRPr lang="zh-CN" altLang="en-US" b="1" dirty="0"/>
          </a:p>
        </p:txBody>
      </p:sp>
    </p:spTree>
    <p:extLst>
      <p:ext uri="{BB962C8B-B14F-4D97-AF65-F5344CB8AC3E}">
        <p14:creationId xmlns:p14="http://schemas.microsoft.com/office/powerpoint/2010/main" val="42721550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如果</a:t>
            </a:r>
            <a:r>
              <a:rPr lang="zh-CN" altLang="zh-CN" dirty="0"/>
              <a:t>浏览器提示网页无法访问，那么就可能是服务器有防火墙，因此需要让防火墙对</a:t>
            </a:r>
            <a:r>
              <a:rPr lang="en-US" altLang="zh-CN" dirty="0"/>
              <a:t>81</a:t>
            </a:r>
            <a:r>
              <a:rPr lang="zh-CN" altLang="zh-CN" dirty="0"/>
              <a:t>端口的数据放行。不同的云服务器提供商，其防火墙是不一样的</a:t>
            </a:r>
            <a:r>
              <a:rPr lang="zh-CN" altLang="zh-CN" dirty="0" smtClean="0"/>
              <a:t>。</a:t>
            </a:r>
            <a:endParaRPr lang="en-US" altLang="zh-CN" dirty="0" smtClean="0"/>
          </a:p>
          <a:p>
            <a:r>
              <a:rPr lang="en-US" altLang="zh-CN" dirty="0"/>
              <a:t> </a:t>
            </a:r>
            <a:r>
              <a:rPr lang="en-US" altLang="zh-CN" dirty="0" smtClean="0"/>
              <a:t>        </a:t>
            </a:r>
            <a:r>
              <a:rPr lang="zh-CN" altLang="zh-CN" dirty="0" smtClean="0"/>
              <a:t>例如</a:t>
            </a:r>
            <a:r>
              <a:rPr lang="en-US" altLang="zh-CN" dirty="0" err="1"/>
              <a:t>Vultr</a:t>
            </a:r>
            <a:r>
              <a:rPr lang="zh-CN" altLang="zh-CN" dirty="0"/>
              <a:t>，它没有默认的防火墙，</a:t>
            </a:r>
            <a:r>
              <a:rPr lang="en-US" altLang="zh-CN" dirty="0" err="1"/>
              <a:t>Nginx</a:t>
            </a:r>
            <a:r>
              <a:rPr lang="zh-CN" altLang="zh-CN" dirty="0"/>
              <a:t>运行以后就能用；国内的阿里云，</a:t>
            </a:r>
            <a:r>
              <a:rPr lang="en-US" altLang="zh-CN" dirty="0" err="1"/>
              <a:t>CentOS</a:t>
            </a:r>
            <a:r>
              <a:rPr lang="zh-CN" altLang="zh-CN" dirty="0"/>
              <a:t>系统服务器自带的防火墙为</a:t>
            </a:r>
            <a:r>
              <a:rPr lang="en-US" altLang="zh-CN" dirty="0" err="1"/>
              <a:t>firewalld</a:t>
            </a:r>
            <a:r>
              <a:rPr lang="zh-CN" altLang="zh-CN" dirty="0"/>
              <a:t>；</a:t>
            </a:r>
            <a:r>
              <a:rPr lang="en-US" altLang="zh-CN" dirty="0"/>
              <a:t>Ubuntu</a:t>
            </a:r>
            <a:r>
              <a:rPr lang="zh-CN" altLang="zh-CN" dirty="0"/>
              <a:t>系统自带的防火墙是</a:t>
            </a:r>
            <a:r>
              <a:rPr lang="en-US" altLang="zh-CN" dirty="0" err="1"/>
              <a:t>Iptables</a:t>
            </a:r>
            <a:r>
              <a:rPr lang="zh-CN" altLang="zh-CN" dirty="0"/>
              <a:t>；亚马逊的</a:t>
            </a:r>
            <a:r>
              <a:rPr lang="en-US" altLang="zh-CN" dirty="0"/>
              <a:t>AWS</a:t>
            </a:r>
            <a:r>
              <a:rPr lang="zh-CN" altLang="zh-CN" dirty="0"/>
              <a:t>，需要在网页后台开放端口；而</a:t>
            </a:r>
            <a:r>
              <a:rPr lang="en-US" altLang="zh-CN" dirty="0" err="1"/>
              <a:t>UCloud</a:t>
            </a:r>
            <a:r>
              <a:rPr lang="zh-CN" altLang="zh-CN" dirty="0"/>
              <a:t>，服务器自带防火墙的同时，网页控制台上还有对端口的限制</a:t>
            </a:r>
            <a:r>
              <a:rPr lang="zh-CN" altLang="zh-CN" dirty="0" smtClean="0"/>
              <a:t>。</a:t>
            </a:r>
            <a:endParaRPr lang="zh-CN" altLang="zh-CN" dirty="0"/>
          </a:p>
        </p:txBody>
      </p:sp>
    </p:spTree>
    <p:extLst>
      <p:ext uri="{BB962C8B-B14F-4D97-AF65-F5344CB8AC3E}">
        <p14:creationId xmlns:p14="http://schemas.microsoft.com/office/powerpoint/2010/main" val="8224429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455383" cy="4023360"/>
          </a:xfrm>
        </p:spPr>
        <p:txBody>
          <a:bodyPr/>
          <a:lstStyle/>
          <a:p>
            <a:r>
              <a:rPr lang="en-US" altLang="zh-CN" dirty="0" smtClean="0"/>
              <a:t>         </a:t>
            </a:r>
            <a:r>
              <a:rPr lang="zh-CN" altLang="zh-CN" dirty="0" smtClean="0"/>
              <a:t>因此</a:t>
            </a:r>
            <a:r>
              <a:rPr lang="zh-CN" altLang="zh-CN" dirty="0"/>
              <a:t>，要开放一个端口，最好先看一下云服务器提供商使用的是什么样的防火墙策略，并搜索提供商的文档</a:t>
            </a:r>
            <a:r>
              <a:rPr lang="zh-CN" altLang="zh-CN" dirty="0" smtClean="0"/>
              <a:t>。</a:t>
            </a:r>
            <a:endParaRPr lang="en-US" altLang="zh-CN" dirty="0" smtClean="0"/>
          </a:p>
          <a:p>
            <a:r>
              <a:rPr lang="en-US" altLang="zh-CN" dirty="0"/>
              <a:t> </a:t>
            </a:r>
            <a:r>
              <a:rPr lang="en-US" altLang="zh-CN" dirty="0" smtClean="0"/>
              <a:t>       </a:t>
            </a:r>
            <a:r>
              <a:rPr lang="zh-CN" altLang="zh-CN" dirty="0" smtClean="0"/>
              <a:t>如果</a:t>
            </a:r>
            <a:r>
              <a:rPr lang="zh-CN" altLang="zh-CN" dirty="0"/>
              <a:t>云服务器提供商没有相关的文档，可以在百度或者</a:t>
            </a:r>
            <a:r>
              <a:rPr lang="en-US" altLang="zh-CN" dirty="0"/>
              <a:t>Google</a:t>
            </a:r>
            <a:r>
              <a:rPr lang="zh-CN" altLang="zh-CN" dirty="0"/>
              <a:t>上以“服务器提供商 开放端口”或者“防火墙软件 开放端口”格式为关键字搜索开放端口的方式，如图</a:t>
            </a:r>
            <a:r>
              <a:rPr lang="en-US" altLang="zh-CN" dirty="0"/>
              <a:t>12-55</a:t>
            </a:r>
            <a:r>
              <a:rPr lang="zh-CN" altLang="zh-CN" dirty="0"/>
              <a:t>与图</a:t>
            </a:r>
            <a:r>
              <a:rPr lang="en-US" altLang="zh-CN" dirty="0"/>
              <a:t>12-56</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936036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4160" y="1811261"/>
            <a:ext cx="4278894" cy="392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87755" y="5898325"/>
            <a:ext cx="383951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12-55</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搜索阿里云开放端口的办法</a:t>
            </a:r>
            <a:endParaRPr lang="zh-CN" altLang="en-US" b="1" dirty="0"/>
          </a:p>
        </p:txBody>
      </p:sp>
    </p:spTree>
    <p:extLst>
      <p:ext uri="{BB962C8B-B14F-4D97-AF65-F5344CB8AC3E}">
        <p14:creationId xmlns:p14="http://schemas.microsoft.com/office/powerpoint/2010/main" val="26869587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9554" y="1925077"/>
            <a:ext cx="4321405" cy="398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78389" y="5909476"/>
            <a:ext cx="404373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12-56</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搜索</a:t>
            </a:r>
            <a:r>
              <a:rPr lang="en-US" altLang="zh-CN" b="1" kern="100" dirty="0" err="1">
                <a:latin typeface="Times New Roman" panose="02020603050405020304" pitchFamily="18" charset="0"/>
                <a:ea typeface="方正书宋简体"/>
              </a:rPr>
              <a:t>firewalld</a:t>
            </a:r>
            <a:r>
              <a:rPr lang="zh-CN" altLang="zh-CN" b="1" kern="100" dirty="0">
                <a:latin typeface="Times New Roman" panose="02020603050405020304" pitchFamily="18" charset="0"/>
                <a:ea typeface="方正书宋简体"/>
                <a:cs typeface="Times New Roman" panose="02020603050405020304" pitchFamily="18" charset="0"/>
              </a:rPr>
              <a:t>开放端口的方法</a:t>
            </a:r>
            <a:endParaRPr lang="zh-CN" altLang="en-US" b="1" dirty="0"/>
          </a:p>
        </p:txBody>
      </p:sp>
    </p:spTree>
    <p:extLst>
      <p:ext uri="{BB962C8B-B14F-4D97-AF65-F5344CB8AC3E}">
        <p14:creationId xmlns:p14="http://schemas.microsoft.com/office/powerpoint/2010/main" val="25971574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1728" y="2102212"/>
            <a:ext cx="6797783" cy="4023360"/>
          </a:xfrm>
        </p:spPr>
        <p:txBody>
          <a:bodyPr/>
          <a:lstStyle/>
          <a:p>
            <a:r>
              <a:rPr lang="en-US" altLang="zh-CN" dirty="0">
                <a:solidFill>
                  <a:srgbClr val="C00000"/>
                </a:solidFill>
              </a:rPr>
              <a:t>3</a:t>
            </a:r>
            <a:r>
              <a:rPr lang="zh-CN" altLang="zh-CN" dirty="0">
                <a:solidFill>
                  <a:srgbClr val="C00000"/>
                </a:solidFill>
              </a:rPr>
              <a:t>．配置反向代理</a:t>
            </a:r>
          </a:p>
          <a:p>
            <a:r>
              <a:rPr lang="en-US" altLang="zh-CN" dirty="0" smtClean="0"/>
              <a:t>       </a:t>
            </a:r>
            <a:r>
              <a:rPr lang="zh-CN" altLang="zh-CN" dirty="0" smtClean="0"/>
              <a:t>首先</a:t>
            </a:r>
            <a:r>
              <a:rPr lang="zh-CN" altLang="zh-CN" dirty="0"/>
              <a:t>打开</a:t>
            </a:r>
            <a:r>
              <a:rPr lang="en-US" altLang="zh-CN" dirty="0"/>
              <a:t>/</a:t>
            </a:r>
            <a:r>
              <a:rPr lang="en-US" altLang="zh-CN" dirty="0" err="1"/>
              <a:t>etc</a:t>
            </a:r>
            <a:r>
              <a:rPr lang="en-US" altLang="zh-CN" dirty="0"/>
              <a:t>/</a:t>
            </a:r>
            <a:r>
              <a:rPr lang="en-US" altLang="zh-CN" dirty="0" err="1"/>
              <a:t>scrapyd</a:t>
            </a:r>
            <a:r>
              <a:rPr lang="en-US" altLang="zh-CN" dirty="0"/>
              <a:t>/</a:t>
            </a:r>
            <a:r>
              <a:rPr lang="en-US" altLang="zh-CN" dirty="0" err="1"/>
              <a:t>scrapyd.conf</a:t>
            </a:r>
            <a:r>
              <a:rPr lang="zh-CN" altLang="zh-CN" dirty="0"/>
              <a:t>，把</a:t>
            </a:r>
            <a:r>
              <a:rPr lang="en-US" altLang="zh-CN" dirty="0" err="1"/>
              <a:t>bind_address</a:t>
            </a:r>
            <a:r>
              <a:rPr lang="zh-CN" altLang="zh-CN" dirty="0"/>
              <a:t>这一项重新改为</a:t>
            </a:r>
            <a:r>
              <a:rPr lang="en-US" altLang="zh-CN" dirty="0"/>
              <a:t>127.0.0.1</a:t>
            </a:r>
            <a:r>
              <a:rPr lang="zh-CN" altLang="zh-CN" dirty="0"/>
              <a:t>，并把</a:t>
            </a:r>
            <a:r>
              <a:rPr lang="en-US" altLang="zh-CN" dirty="0" err="1"/>
              <a:t>http_port</a:t>
            </a:r>
            <a:r>
              <a:rPr lang="zh-CN" altLang="zh-CN" dirty="0"/>
              <a:t>这一项改为</a:t>
            </a:r>
            <a:r>
              <a:rPr lang="en-US" altLang="zh-CN" dirty="0"/>
              <a:t>6801</a:t>
            </a:r>
            <a:r>
              <a:rPr lang="zh-CN" altLang="zh-CN" dirty="0"/>
              <a:t>，如图</a:t>
            </a:r>
            <a:r>
              <a:rPr lang="en-US" altLang="zh-CN" dirty="0"/>
              <a:t>12-57</a:t>
            </a:r>
            <a:r>
              <a:rPr lang="zh-CN" altLang="zh-CN" dirty="0"/>
              <a:t>所示。</a:t>
            </a:r>
          </a:p>
          <a:p>
            <a:endParaRPr lang="zh-CN" altLang="en-US" dirty="0"/>
          </a:p>
        </p:txBody>
      </p:sp>
      <p:pic>
        <p:nvPicPr>
          <p:cNvPr id="61442" name="图片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721" y="1861122"/>
            <a:ext cx="4415883" cy="399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096000" y="5969927"/>
            <a:ext cx="5840060"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12-57</a:t>
            </a:r>
            <a:r>
              <a:rPr lang="en-US" altLang="zh-CN" b="1" kern="100" dirty="0">
                <a:latin typeface="Times New Roman" panose="02020603050405020304" pitchFamily="18" charset="0"/>
              </a:rPr>
              <a:t>  </a:t>
            </a:r>
            <a:r>
              <a:rPr lang="zh-CN" altLang="zh-CN" b="1" kern="1000" dirty="0">
                <a:latin typeface="Times New Roman" panose="02020603050405020304" pitchFamily="18" charset="0"/>
                <a:ea typeface="方正书宋简体"/>
                <a:cs typeface="Times New Roman" panose="02020603050405020304" pitchFamily="18" charset="0"/>
              </a:rPr>
              <a:t>把</a:t>
            </a:r>
            <a:r>
              <a:rPr lang="en-US" altLang="zh-CN" b="1" kern="100" dirty="0" err="1">
                <a:latin typeface="Times New Roman" panose="02020603050405020304" pitchFamily="18" charset="0"/>
                <a:ea typeface="方正书宋简体"/>
              </a:rPr>
              <a:t>Scrapyd</a:t>
            </a:r>
            <a:r>
              <a:rPr lang="zh-CN" altLang="zh-CN" b="1" kern="100" dirty="0">
                <a:latin typeface="Times New Roman" panose="02020603050405020304" pitchFamily="18" charset="0"/>
                <a:ea typeface="方正书宋简体"/>
                <a:cs typeface="Times New Roman" panose="02020603050405020304" pitchFamily="18" charset="0"/>
              </a:rPr>
              <a:t>设置为只允许内网访问，端口为</a:t>
            </a:r>
            <a:r>
              <a:rPr lang="en-US" altLang="zh-CN" b="1" kern="100" dirty="0">
                <a:latin typeface="Times New Roman" panose="02020603050405020304" pitchFamily="18" charset="0"/>
                <a:ea typeface="方正书宋简体"/>
              </a:rPr>
              <a:t>6801</a:t>
            </a:r>
            <a:endParaRPr lang="zh-CN" altLang="en-US" b="1" dirty="0"/>
          </a:p>
        </p:txBody>
      </p:sp>
    </p:spTree>
    <p:extLst>
      <p:ext uri="{BB962C8B-B14F-4D97-AF65-F5344CB8AC3E}">
        <p14:creationId xmlns:p14="http://schemas.microsoft.com/office/powerpoint/2010/main" val="35789764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499988" cy="4867300"/>
          </a:xfrm>
        </p:spPr>
        <p:txBody>
          <a:bodyPr>
            <a:normAutofit/>
          </a:bodyPr>
          <a:lstStyle/>
          <a:p>
            <a:r>
              <a:rPr lang="en-US" altLang="zh-CN" dirty="0" smtClean="0"/>
              <a:t>         </a:t>
            </a:r>
            <a:r>
              <a:rPr lang="zh-CN" altLang="zh-CN" dirty="0" smtClean="0"/>
              <a:t>这样</a:t>
            </a:r>
            <a:r>
              <a:rPr lang="zh-CN" altLang="zh-CN" dirty="0"/>
              <a:t>修改以后，如果再重新启动</a:t>
            </a:r>
            <a:r>
              <a:rPr lang="en-US" altLang="zh-CN" dirty="0" err="1"/>
              <a:t>Scrapyd</a:t>
            </a:r>
            <a:r>
              <a:rPr lang="zh-CN" altLang="zh-CN" dirty="0"/>
              <a:t>，只能在服务器上向</a:t>
            </a:r>
            <a:r>
              <a:rPr lang="en-US" altLang="zh-CN" dirty="0"/>
              <a:t>127.0.0.1:6801</a:t>
            </a:r>
            <a:r>
              <a:rPr lang="zh-CN" altLang="zh-CN" dirty="0"/>
              <a:t>发送请求操作</a:t>
            </a:r>
            <a:r>
              <a:rPr lang="en-US" altLang="zh-CN" dirty="0" err="1"/>
              <a:t>Scrapyd</a:t>
            </a:r>
            <a:r>
              <a:rPr lang="zh-CN" altLang="zh-CN" dirty="0"/>
              <a:t>，服务器之外是没有办法连上</a:t>
            </a:r>
            <a:r>
              <a:rPr lang="en-US" altLang="zh-CN" dirty="0" err="1"/>
              <a:t>Scrapyd</a:t>
            </a:r>
            <a:r>
              <a:rPr lang="zh-CN" altLang="zh-CN" dirty="0"/>
              <a:t>的。</a:t>
            </a:r>
          </a:p>
          <a:p>
            <a:r>
              <a:rPr lang="en-US" altLang="zh-CN" dirty="0" smtClean="0"/>
              <a:t>         </a:t>
            </a:r>
            <a:r>
              <a:rPr lang="zh-CN" altLang="zh-CN" dirty="0" smtClean="0"/>
              <a:t>接下来</a:t>
            </a:r>
            <a:r>
              <a:rPr lang="zh-CN" altLang="zh-CN" dirty="0"/>
              <a:t>配置</a:t>
            </a:r>
            <a:r>
              <a:rPr lang="en-US" altLang="zh-CN" dirty="0" err="1"/>
              <a:t>Nginx</a:t>
            </a:r>
            <a:r>
              <a:rPr lang="zh-CN" altLang="zh-CN" dirty="0"/>
              <a:t>，在</a:t>
            </a:r>
            <a:r>
              <a:rPr lang="en-US" altLang="zh-CN" dirty="0"/>
              <a:t>/</a:t>
            </a:r>
            <a:r>
              <a:rPr lang="en-US" altLang="zh-CN" dirty="0" err="1"/>
              <a:t>etc</a:t>
            </a:r>
            <a:r>
              <a:rPr lang="en-US" altLang="zh-CN" dirty="0"/>
              <a:t>/</a:t>
            </a:r>
            <a:r>
              <a:rPr lang="en-US" altLang="zh-CN" dirty="0" err="1"/>
              <a:t>nginx</a:t>
            </a:r>
            <a:r>
              <a:rPr lang="en-US" altLang="zh-CN" dirty="0"/>
              <a:t>/sites-available</a:t>
            </a:r>
            <a:r>
              <a:rPr lang="zh-CN" altLang="zh-CN" dirty="0"/>
              <a:t>文件夹下创建一个</a:t>
            </a:r>
            <a:r>
              <a:rPr lang="en-US" altLang="zh-CN" dirty="0" err="1"/>
              <a:t>scrapyd.conf</a:t>
            </a:r>
            <a:r>
              <a:rPr lang="zh-CN" altLang="zh-CN" dirty="0"/>
              <a:t>，其内容为：</a:t>
            </a:r>
          </a:p>
          <a:p>
            <a:r>
              <a:rPr lang="en-US" altLang="zh-CN" dirty="0">
                <a:solidFill>
                  <a:srgbClr val="0070C0"/>
                </a:solidFill>
              </a:rPr>
              <a:t>server {</a:t>
            </a:r>
            <a:endParaRPr lang="zh-CN" altLang="zh-CN" dirty="0">
              <a:solidFill>
                <a:srgbClr val="0070C0"/>
              </a:solidFill>
            </a:endParaRPr>
          </a:p>
          <a:p>
            <a:r>
              <a:rPr lang="en-US" altLang="zh-CN" dirty="0">
                <a:solidFill>
                  <a:srgbClr val="0070C0"/>
                </a:solidFill>
              </a:rPr>
              <a:t>  listen 6800;</a:t>
            </a:r>
            <a:endParaRPr lang="zh-CN" altLang="zh-CN" dirty="0">
              <a:solidFill>
                <a:srgbClr val="0070C0"/>
              </a:solidFill>
            </a:endParaRPr>
          </a:p>
          <a:p>
            <a:r>
              <a:rPr lang="en-US" altLang="zh-CN" dirty="0">
                <a:solidFill>
                  <a:srgbClr val="0070C0"/>
                </a:solidFill>
              </a:rPr>
              <a:t>  location / </a:t>
            </a:r>
            <a:r>
              <a:rPr lang="en-US"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24553030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 </a:t>
            </a:r>
            <a:r>
              <a:rPr lang="en-US" altLang="zh-CN" dirty="0" err="1">
                <a:solidFill>
                  <a:srgbClr val="0070C0"/>
                </a:solidFill>
              </a:rPr>
              <a:t>proxy_pass</a:t>
            </a:r>
            <a:r>
              <a:rPr lang="en-US" altLang="zh-CN" dirty="0">
                <a:solidFill>
                  <a:srgbClr val="0070C0"/>
                </a:solidFill>
              </a:rPr>
              <a:t> http://127.0.0.1:6801/;</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auth_basic</a:t>
            </a:r>
            <a:r>
              <a:rPr lang="en-US" altLang="zh-CN" dirty="0">
                <a:solidFill>
                  <a:srgbClr val="0070C0"/>
                </a:solidFill>
              </a:rPr>
              <a:t> "Restricted";</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auth_basic_user_file</a:t>
            </a:r>
            <a:r>
              <a:rPr lang="en-US" altLang="zh-CN" dirty="0">
                <a:solidFill>
                  <a:srgbClr val="0070C0"/>
                </a:solidFill>
              </a:rPr>
              <a:t> /</a:t>
            </a:r>
            <a:r>
              <a:rPr lang="en-US" altLang="zh-CN" dirty="0" err="1">
                <a:solidFill>
                  <a:srgbClr val="0070C0"/>
                </a:solidFill>
              </a:rPr>
              <a:t>etc</a:t>
            </a:r>
            <a:r>
              <a:rPr lang="en-US" altLang="zh-CN" dirty="0">
                <a:solidFill>
                  <a:srgbClr val="0070C0"/>
                </a:solidFill>
              </a:rPr>
              <a:t>/</a:t>
            </a:r>
            <a:r>
              <a:rPr lang="en-US" altLang="zh-CN" dirty="0" err="1">
                <a:solidFill>
                  <a:srgbClr val="0070C0"/>
                </a:solidFill>
              </a:rPr>
              <a:t>nginx</a:t>
            </a:r>
            <a:r>
              <a:rPr lang="en-US" altLang="zh-CN" dirty="0">
                <a:solidFill>
                  <a:srgbClr val="0070C0"/>
                </a:solidFill>
              </a:rPr>
              <a:t>/</a:t>
            </a:r>
            <a:r>
              <a:rPr lang="en-US" altLang="zh-CN" dirty="0" err="1">
                <a:solidFill>
                  <a:srgbClr val="0070C0"/>
                </a:solidFill>
              </a:rPr>
              <a:t>conf.d</a:t>
            </a:r>
            <a:r>
              <a:rPr lang="en-US" altLang="zh-CN" dirty="0">
                <a:solidFill>
                  <a:srgbClr val="0070C0"/>
                </a:solidFill>
              </a:rPr>
              <a:t>/.</a:t>
            </a:r>
            <a:r>
              <a:rPr lang="en-US" altLang="zh-CN" dirty="0" err="1">
                <a:solidFill>
                  <a:srgbClr val="0070C0"/>
                </a:solidFill>
              </a:rPr>
              <a:t>htpasswd</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a:t>
            </a:r>
          </a:p>
          <a:p>
            <a:r>
              <a:rPr lang="zh-CN" altLang="zh-CN" dirty="0">
                <a:solidFill>
                  <a:srgbClr val="0070C0"/>
                </a:solidFill>
              </a:rPr>
              <a:t>  }</a:t>
            </a:r>
          </a:p>
          <a:p>
            <a:endParaRPr lang="zh-CN" altLang="en-US" dirty="0"/>
          </a:p>
          <a:p>
            <a:endParaRPr lang="zh-CN" altLang="en-US" dirty="0"/>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1464" y="3734751"/>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837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058400" cy="4633125"/>
          </a:xfrm>
        </p:spPr>
        <p:txBody>
          <a:bodyPr>
            <a:normAutofit fontScale="92500" lnSpcReduction="10000"/>
          </a:bodyPr>
          <a:lstStyle/>
          <a:p>
            <a:r>
              <a:rPr lang="en-US" altLang="zh-CN" sz="3000" dirty="0">
                <a:solidFill>
                  <a:srgbClr val="C00000"/>
                </a:solidFill>
              </a:rPr>
              <a:t>2</a:t>
            </a:r>
            <a:r>
              <a:rPr lang="zh-CN" altLang="zh-CN" sz="3000" dirty="0">
                <a:solidFill>
                  <a:srgbClr val="C00000"/>
                </a:solidFill>
              </a:rPr>
              <a:t>．激活中间件</a:t>
            </a:r>
          </a:p>
          <a:p>
            <a:r>
              <a:rPr lang="en-US" altLang="zh-CN" sz="3000" dirty="0" smtClean="0"/>
              <a:t>         </a:t>
            </a:r>
            <a:r>
              <a:rPr lang="zh-CN" altLang="zh-CN" sz="3000" dirty="0" smtClean="0"/>
              <a:t>中间</a:t>
            </a:r>
            <a:r>
              <a:rPr lang="zh-CN" altLang="zh-CN" sz="3000" dirty="0"/>
              <a:t>件写好以后，需要去</a:t>
            </a:r>
            <a:r>
              <a:rPr lang="en-US" altLang="zh-CN" sz="3000" dirty="0"/>
              <a:t>settings.py</a:t>
            </a:r>
            <a:r>
              <a:rPr lang="zh-CN" altLang="zh-CN" sz="3000" dirty="0"/>
              <a:t>中启动。在</a:t>
            </a:r>
            <a:r>
              <a:rPr lang="en-US" altLang="zh-CN" sz="3000" dirty="0"/>
              <a:t>settings.py</a:t>
            </a:r>
            <a:r>
              <a:rPr lang="zh-CN" altLang="zh-CN" sz="3000" dirty="0"/>
              <a:t>中找到下面这一段被注释的语句：</a:t>
            </a:r>
          </a:p>
          <a:p>
            <a:r>
              <a:rPr lang="en-US" altLang="zh-CN" dirty="0">
                <a:solidFill>
                  <a:srgbClr val="0070C0"/>
                </a:solidFill>
              </a:rPr>
              <a:t># Enable or disable downloader </a:t>
            </a:r>
            <a:r>
              <a:rPr lang="en-US" altLang="zh-CN" dirty="0" err="1">
                <a:solidFill>
                  <a:srgbClr val="0070C0"/>
                </a:solidFill>
              </a:rPr>
              <a:t>middlewares</a:t>
            </a:r>
            <a:endParaRPr lang="zh-CN" altLang="zh-CN" dirty="0">
              <a:solidFill>
                <a:srgbClr val="0070C0"/>
              </a:solidFill>
            </a:endParaRPr>
          </a:p>
          <a:p>
            <a:r>
              <a:rPr lang="en-US" altLang="zh-CN" dirty="0">
                <a:solidFill>
                  <a:srgbClr val="0070C0"/>
                </a:solidFill>
              </a:rPr>
              <a:t># See http://scrapy.readthedocs.org/en/latest/topics/downloader-middleware.html</a:t>
            </a:r>
            <a:endParaRPr lang="zh-CN" altLang="zh-CN" dirty="0">
              <a:solidFill>
                <a:srgbClr val="0070C0"/>
              </a:solidFill>
            </a:endParaRPr>
          </a:p>
          <a:p>
            <a:r>
              <a:rPr lang="en-US" altLang="zh-CN" dirty="0">
                <a:solidFill>
                  <a:srgbClr val="0070C0"/>
                </a:solidFill>
              </a:rPr>
              <a:t>#DOWNLOADER_MIDDLEWARES = {</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AdvanceSpider.middlewares.MyCustomDownloaderMiddleware</a:t>
            </a:r>
            <a:r>
              <a:rPr lang="en-US" altLang="zh-CN" dirty="0">
                <a:solidFill>
                  <a:srgbClr val="0070C0"/>
                </a:solidFill>
              </a:rPr>
              <a:t>': 543,</a:t>
            </a:r>
            <a:endParaRPr lang="zh-CN" altLang="zh-CN" dirty="0">
              <a:solidFill>
                <a:srgbClr val="0070C0"/>
              </a:solidFill>
            </a:endParaRPr>
          </a:p>
          <a:p>
            <a:r>
              <a:rPr lang="en-US"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15088731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6340" y="1845734"/>
            <a:ext cx="10905893" cy="4023360"/>
          </a:xfrm>
        </p:spPr>
        <p:txBody>
          <a:bodyPr/>
          <a:lstStyle/>
          <a:p>
            <a:r>
              <a:rPr lang="en-US" altLang="zh-CN" dirty="0" smtClean="0"/>
              <a:t>        </a:t>
            </a:r>
            <a:r>
              <a:rPr lang="zh-CN" altLang="zh-CN" dirty="0" smtClean="0"/>
              <a:t>这个</a:t>
            </a:r>
            <a:r>
              <a:rPr lang="zh-CN" altLang="zh-CN" dirty="0"/>
              <a:t>配置的意思是说，使用</a:t>
            </a:r>
            <a:r>
              <a:rPr lang="en-US" altLang="zh-CN" dirty="0"/>
              <a:t>basic </a:t>
            </a:r>
            <a:r>
              <a:rPr lang="en-US" altLang="zh-CN" dirty="0" err="1"/>
              <a:t>auth</a:t>
            </a:r>
            <a:r>
              <a:rPr lang="zh-CN" altLang="zh-CN" dirty="0"/>
              <a:t>权限管理方法，对于通过授权的用户，将它对</a:t>
            </a:r>
            <a:r>
              <a:rPr lang="en-US" altLang="zh-CN" dirty="0"/>
              <a:t>6800</a:t>
            </a:r>
            <a:r>
              <a:rPr lang="zh-CN" altLang="zh-CN" dirty="0"/>
              <a:t>端口的请求转到服务器本地的</a:t>
            </a:r>
            <a:r>
              <a:rPr lang="en-US" altLang="zh-CN" dirty="0"/>
              <a:t>6801</a:t>
            </a:r>
            <a:r>
              <a:rPr lang="zh-CN" altLang="zh-CN" dirty="0"/>
              <a:t>端口。需要注意配置里面的记录授权文件的路径这一项：</a:t>
            </a:r>
          </a:p>
          <a:p>
            <a:r>
              <a:rPr lang="en-US" altLang="zh-CN" dirty="0" err="1">
                <a:solidFill>
                  <a:srgbClr val="0070C0"/>
                </a:solidFill>
              </a:rPr>
              <a:t>auth_basic_user_file</a:t>
            </a:r>
            <a:r>
              <a:rPr lang="en-US" altLang="zh-CN" dirty="0">
                <a:solidFill>
                  <a:srgbClr val="0070C0"/>
                </a:solidFill>
              </a:rPr>
              <a:t> /</a:t>
            </a:r>
            <a:r>
              <a:rPr lang="en-US" altLang="zh-CN" dirty="0" err="1">
                <a:solidFill>
                  <a:srgbClr val="0070C0"/>
                </a:solidFill>
              </a:rPr>
              <a:t>etc</a:t>
            </a:r>
            <a:r>
              <a:rPr lang="en-US" altLang="zh-CN" dirty="0">
                <a:solidFill>
                  <a:srgbClr val="0070C0"/>
                </a:solidFill>
              </a:rPr>
              <a:t>/</a:t>
            </a:r>
            <a:r>
              <a:rPr lang="en-US" altLang="zh-CN" dirty="0" err="1">
                <a:solidFill>
                  <a:srgbClr val="0070C0"/>
                </a:solidFill>
              </a:rPr>
              <a:t>nginx</a:t>
            </a:r>
            <a:r>
              <a:rPr lang="en-US" altLang="zh-CN" dirty="0">
                <a:solidFill>
                  <a:srgbClr val="0070C0"/>
                </a:solidFill>
              </a:rPr>
              <a:t>/</a:t>
            </a:r>
            <a:r>
              <a:rPr lang="en-US" altLang="zh-CN" dirty="0" err="1">
                <a:solidFill>
                  <a:srgbClr val="0070C0"/>
                </a:solidFill>
              </a:rPr>
              <a:t>conf.d</a:t>
            </a:r>
            <a:r>
              <a:rPr lang="en-US" altLang="zh-CN" dirty="0">
                <a:solidFill>
                  <a:srgbClr val="0070C0"/>
                </a:solidFill>
              </a:rPr>
              <a:t>/.</a:t>
            </a:r>
            <a:r>
              <a:rPr lang="en-US" altLang="zh-CN" dirty="0" err="1">
                <a:solidFill>
                  <a:srgbClr val="0070C0"/>
                </a:solidFill>
              </a:rPr>
              <a:t>htpasswd</a:t>
            </a:r>
            <a:endParaRPr lang="zh-CN" altLang="zh-CN" dirty="0">
              <a:solidFill>
                <a:srgbClr val="0070C0"/>
              </a:solidFill>
            </a:endParaRPr>
          </a:p>
          <a:p>
            <a:r>
              <a:rPr lang="en-US" altLang="zh-CN" dirty="0" smtClean="0"/>
              <a:t>         </a:t>
            </a:r>
            <a:r>
              <a:rPr lang="zh-CN" altLang="zh-CN" dirty="0" smtClean="0"/>
              <a:t>在</a:t>
            </a:r>
            <a:r>
              <a:rPr lang="zh-CN" altLang="zh-CN" dirty="0"/>
              <a:t>后面会将授权信息的记录文件放在</a:t>
            </a:r>
            <a:r>
              <a:rPr lang="en-US" altLang="zh-CN" dirty="0"/>
              <a:t>/</a:t>
            </a:r>
            <a:r>
              <a:rPr lang="en-US" altLang="zh-CN" dirty="0" err="1"/>
              <a:t>etc</a:t>
            </a:r>
            <a:r>
              <a:rPr lang="en-US" altLang="zh-CN" dirty="0"/>
              <a:t>/</a:t>
            </a:r>
            <a:r>
              <a:rPr lang="en-US" altLang="zh-CN" dirty="0" err="1"/>
              <a:t>nginx</a:t>
            </a:r>
            <a:r>
              <a:rPr lang="en-US" altLang="zh-CN" dirty="0"/>
              <a:t>/</a:t>
            </a:r>
            <a:r>
              <a:rPr lang="en-US" altLang="zh-CN" dirty="0" err="1"/>
              <a:t>conf.d</a:t>
            </a:r>
            <a:r>
              <a:rPr lang="en-US" altLang="zh-CN" dirty="0"/>
              <a:t>/.</a:t>
            </a:r>
            <a:r>
              <a:rPr lang="en-US" altLang="zh-CN" dirty="0" err="1"/>
              <a:t>htpasswd</a:t>
            </a:r>
            <a:r>
              <a:rPr lang="zh-CN" altLang="zh-CN" dirty="0"/>
              <a:t>这个文件中。写好这个配置以后，保存。</a:t>
            </a:r>
          </a:p>
          <a:p>
            <a:endParaRPr lang="zh-CN" altLang="en-US" dirty="0"/>
          </a:p>
        </p:txBody>
      </p:sp>
    </p:spTree>
    <p:extLst>
      <p:ext uri="{BB962C8B-B14F-4D97-AF65-F5344CB8AC3E}">
        <p14:creationId xmlns:p14="http://schemas.microsoft.com/office/powerpoint/2010/main" val="19404423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接下来</a:t>
            </a:r>
            <a:r>
              <a:rPr lang="zh-CN" altLang="zh-CN" dirty="0"/>
              <a:t>，执行下面的命令，在</a:t>
            </a:r>
            <a:r>
              <a:rPr lang="en-US" altLang="zh-CN" dirty="0"/>
              <a:t>/</a:t>
            </a:r>
            <a:r>
              <a:rPr lang="en-US" altLang="zh-CN" dirty="0" err="1"/>
              <a:t>etc</a:t>
            </a:r>
            <a:r>
              <a:rPr lang="en-US" altLang="zh-CN" dirty="0"/>
              <a:t>/</a:t>
            </a:r>
            <a:r>
              <a:rPr lang="en-US" altLang="zh-CN" dirty="0" err="1"/>
              <a:t>nginx</a:t>
            </a:r>
            <a:r>
              <a:rPr lang="en-US" altLang="zh-CN" dirty="0"/>
              <a:t>/sites-enabled</a:t>
            </a:r>
            <a:r>
              <a:rPr lang="zh-CN" altLang="zh-CN" dirty="0"/>
              <a:t>文件夹下创建一个软连接：</a:t>
            </a:r>
          </a:p>
          <a:p>
            <a:r>
              <a:rPr lang="en-US" altLang="zh-CN" dirty="0" err="1">
                <a:solidFill>
                  <a:srgbClr val="0070C0"/>
                </a:solidFill>
              </a:rPr>
              <a:t>sudo</a:t>
            </a:r>
            <a:r>
              <a:rPr lang="en-US" altLang="zh-CN" dirty="0">
                <a:solidFill>
                  <a:srgbClr val="0070C0"/>
                </a:solidFill>
              </a:rPr>
              <a:t> </a:t>
            </a:r>
            <a:r>
              <a:rPr lang="en-US" altLang="zh-CN" dirty="0" err="1">
                <a:solidFill>
                  <a:srgbClr val="0070C0"/>
                </a:solidFill>
              </a:rPr>
              <a:t>ln</a:t>
            </a:r>
            <a:r>
              <a:rPr lang="en-US" altLang="zh-CN" dirty="0">
                <a:solidFill>
                  <a:srgbClr val="0070C0"/>
                </a:solidFill>
              </a:rPr>
              <a:t> -s /</a:t>
            </a:r>
            <a:r>
              <a:rPr lang="en-US" altLang="zh-CN" dirty="0" err="1">
                <a:solidFill>
                  <a:srgbClr val="0070C0"/>
                </a:solidFill>
              </a:rPr>
              <a:t>etc</a:t>
            </a:r>
            <a:r>
              <a:rPr lang="en-US" altLang="zh-CN" dirty="0">
                <a:solidFill>
                  <a:srgbClr val="0070C0"/>
                </a:solidFill>
              </a:rPr>
              <a:t>/</a:t>
            </a:r>
            <a:r>
              <a:rPr lang="en-US" altLang="zh-CN" dirty="0" err="1">
                <a:solidFill>
                  <a:srgbClr val="0070C0"/>
                </a:solidFill>
              </a:rPr>
              <a:t>nginx</a:t>
            </a:r>
            <a:r>
              <a:rPr lang="en-US" altLang="zh-CN" dirty="0">
                <a:solidFill>
                  <a:srgbClr val="0070C0"/>
                </a:solidFill>
              </a:rPr>
              <a:t>/sites-available/</a:t>
            </a:r>
            <a:r>
              <a:rPr lang="en-US" altLang="zh-CN" dirty="0" err="1">
                <a:solidFill>
                  <a:srgbClr val="0070C0"/>
                </a:solidFill>
              </a:rPr>
              <a:t>scrapyd.conf</a:t>
            </a:r>
            <a:r>
              <a:rPr lang="en-US" altLang="zh-CN" dirty="0">
                <a:solidFill>
                  <a:srgbClr val="0070C0"/>
                </a:solidFill>
              </a:rPr>
              <a:t> /</a:t>
            </a:r>
            <a:r>
              <a:rPr lang="en-US" altLang="zh-CN" dirty="0" err="1">
                <a:solidFill>
                  <a:srgbClr val="0070C0"/>
                </a:solidFill>
              </a:rPr>
              <a:t>etc</a:t>
            </a:r>
            <a:r>
              <a:rPr lang="en-US" altLang="zh-CN" dirty="0">
                <a:solidFill>
                  <a:srgbClr val="0070C0"/>
                </a:solidFill>
              </a:rPr>
              <a:t>/</a:t>
            </a:r>
            <a:r>
              <a:rPr lang="en-US" altLang="zh-CN" dirty="0" err="1">
                <a:solidFill>
                  <a:srgbClr val="0070C0"/>
                </a:solidFill>
              </a:rPr>
              <a:t>nginx</a:t>
            </a:r>
            <a:r>
              <a:rPr lang="en-US" altLang="zh-CN" dirty="0">
                <a:solidFill>
                  <a:srgbClr val="0070C0"/>
                </a:solidFill>
              </a:rPr>
              <a:t>/sites-enabled/</a:t>
            </a:r>
            <a:endParaRPr lang="zh-CN" altLang="zh-CN" dirty="0">
              <a:solidFill>
                <a:srgbClr val="0070C0"/>
              </a:solidFill>
            </a:endParaRPr>
          </a:p>
          <a:p>
            <a:r>
              <a:rPr lang="en-US" altLang="zh-CN" dirty="0" smtClean="0"/>
              <a:t>         </a:t>
            </a:r>
            <a:r>
              <a:rPr lang="zh-CN" altLang="zh-CN" dirty="0" smtClean="0"/>
              <a:t>软</a:t>
            </a:r>
            <a:r>
              <a:rPr lang="zh-CN" altLang="zh-CN" dirty="0"/>
              <a:t>连接创建好以后，需要生成账号和密码的配置文件。</a:t>
            </a:r>
          </a:p>
          <a:p>
            <a:r>
              <a:rPr lang="en-US" altLang="zh-CN" dirty="0" smtClean="0"/>
              <a:t>         </a:t>
            </a:r>
            <a:r>
              <a:rPr lang="zh-CN" altLang="zh-CN" dirty="0" smtClean="0"/>
              <a:t>首先</a:t>
            </a:r>
            <a:r>
              <a:rPr lang="zh-CN" altLang="zh-CN" dirty="0"/>
              <a:t>安装</a:t>
            </a:r>
            <a:r>
              <a:rPr lang="en-US" altLang="zh-CN" dirty="0"/>
              <a:t>apache2-utils</a:t>
            </a:r>
            <a:r>
              <a:rPr lang="zh-CN" altLang="zh-CN" dirty="0"/>
              <a:t>软件包：</a:t>
            </a:r>
          </a:p>
          <a:p>
            <a:r>
              <a:rPr lang="en-US" altLang="zh-CN" dirty="0" err="1">
                <a:solidFill>
                  <a:srgbClr val="0070C0"/>
                </a:solidFill>
              </a:rPr>
              <a:t>sudo</a:t>
            </a:r>
            <a:r>
              <a:rPr lang="en-US" altLang="zh-CN" dirty="0">
                <a:solidFill>
                  <a:srgbClr val="0070C0"/>
                </a:solidFill>
              </a:rPr>
              <a:t> apt-get install apache2-utils</a:t>
            </a:r>
            <a:endParaRPr lang="zh-CN" altLang="zh-CN" dirty="0">
              <a:solidFill>
                <a:srgbClr val="0070C0"/>
              </a:solidFill>
            </a:endParaRPr>
          </a:p>
          <a:p>
            <a:r>
              <a:rPr lang="en-US" altLang="zh-CN" dirty="0" smtClean="0"/>
              <a:t>         </a:t>
            </a:r>
            <a:r>
              <a:rPr lang="zh-CN" altLang="zh-CN" dirty="0" smtClean="0"/>
              <a:t>安装</a:t>
            </a:r>
            <a:r>
              <a:rPr lang="zh-CN" altLang="zh-CN" dirty="0"/>
              <a:t>过程如图</a:t>
            </a:r>
            <a:r>
              <a:rPr lang="en-US" altLang="zh-CN" dirty="0"/>
              <a:t>12-58</a:t>
            </a:r>
            <a:r>
              <a:rPr lang="zh-CN" altLang="zh-CN" dirty="0"/>
              <a:t>所示。</a:t>
            </a:r>
          </a:p>
          <a:p>
            <a:endParaRPr lang="zh-CN" altLang="en-US" dirty="0"/>
          </a:p>
        </p:txBody>
      </p:sp>
      <p:pic>
        <p:nvPicPr>
          <p:cNvPr id="4" name="Picture 2" descr="C:\Program Files\Microsoft Office\MEDIA\CAGCAT10\j029718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3524" y="4287939"/>
            <a:ext cx="2376264" cy="18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72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6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7534" y="1868604"/>
            <a:ext cx="6361429" cy="404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24360" y="5931776"/>
            <a:ext cx="354135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12-58  </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a:latin typeface="Times New Roman" panose="02020603050405020304" pitchFamily="18" charset="0"/>
                <a:ea typeface="方正书宋简体"/>
              </a:rPr>
              <a:t>apache2-utils</a:t>
            </a:r>
            <a:r>
              <a:rPr lang="zh-CN" altLang="zh-CN" b="1" kern="100" dirty="0">
                <a:latin typeface="Times New Roman" panose="02020603050405020304" pitchFamily="18" charset="0"/>
                <a:ea typeface="方正书宋简体"/>
                <a:cs typeface="Times New Roman" panose="02020603050405020304" pitchFamily="18" charset="0"/>
              </a:rPr>
              <a:t>的过程</a:t>
            </a:r>
            <a:endParaRPr lang="zh-CN" altLang="en-US" b="1" dirty="0"/>
          </a:p>
        </p:txBody>
      </p:sp>
    </p:spTree>
    <p:extLst>
      <p:ext uri="{BB962C8B-B14F-4D97-AF65-F5344CB8AC3E}">
        <p14:creationId xmlns:p14="http://schemas.microsoft.com/office/powerpoint/2010/main" val="15127787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332721" cy="4023360"/>
          </a:xfrm>
        </p:spPr>
        <p:txBody>
          <a:bodyPr/>
          <a:lstStyle/>
          <a:p>
            <a:r>
              <a:rPr lang="en-US" altLang="zh-CN" dirty="0" smtClean="0"/>
              <a:t>         </a:t>
            </a:r>
            <a:r>
              <a:rPr lang="zh-CN" altLang="zh-CN" dirty="0" smtClean="0"/>
              <a:t>安装</a:t>
            </a:r>
            <a:r>
              <a:rPr lang="zh-CN" altLang="zh-CN" dirty="0"/>
              <a:t>完成</a:t>
            </a:r>
            <a:r>
              <a:rPr lang="en-US" altLang="zh-CN" dirty="0"/>
              <a:t>apache2-utils</a:t>
            </a:r>
            <a:r>
              <a:rPr lang="zh-CN" altLang="zh-CN" dirty="0"/>
              <a:t>以后，</a:t>
            </a:r>
            <a:r>
              <a:rPr lang="en-US" altLang="zh-CN" dirty="0"/>
              <a:t>cd</a:t>
            </a:r>
            <a:r>
              <a:rPr lang="zh-CN" altLang="zh-CN" dirty="0"/>
              <a:t>进入</a:t>
            </a:r>
            <a:r>
              <a:rPr lang="en-US" altLang="zh-CN" dirty="0"/>
              <a:t>/</a:t>
            </a:r>
            <a:r>
              <a:rPr lang="en-US" altLang="zh-CN" dirty="0" err="1"/>
              <a:t>etc</a:t>
            </a:r>
            <a:r>
              <a:rPr lang="en-US" altLang="zh-CN" dirty="0"/>
              <a:t>/</a:t>
            </a:r>
            <a:r>
              <a:rPr lang="en-US" altLang="zh-CN" dirty="0" err="1"/>
              <a:t>nginx</a:t>
            </a:r>
            <a:r>
              <a:rPr lang="en-US" altLang="zh-CN" dirty="0"/>
              <a:t>/</a:t>
            </a:r>
            <a:r>
              <a:rPr lang="en-US" altLang="zh-CN" dirty="0" err="1"/>
              <a:t>conf.d</a:t>
            </a:r>
            <a:r>
              <a:rPr lang="zh-CN" altLang="zh-CN" dirty="0"/>
              <a:t>文件夹，并执行命令为用户</a:t>
            </a:r>
            <a:r>
              <a:rPr lang="en-US" altLang="zh-CN" dirty="0" err="1"/>
              <a:t>kingname</a:t>
            </a:r>
            <a:r>
              <a:rPr lang="zh-CN" altLang="zh-CN" dirty="0"/>
              <a:t>生成密码文件：</a:t>
            </a:r>
          </a:p>
          <a:p>
            <a:r>
              <a:rPr lang="en-US" altLang="zh-CN" dirty="0" err="1">
                <a:solidFill>
                  <a:srgbClr val="0070C0"/>
                </a:solidFill>
              </a:rPr>
              <a:t>sudo</a:t>
            </a:r>
            <a:r>
              <a:rPr lang="en-US" altLang="zh-CN" dirty="0">
                <a:solidFill>
                  <a:srgbClr val="0070C0"/>
                </a:solidFill>
              </a:rPr>
              <a:t> </a:t>
            </a:r>
            <a:r>
              <a:rPr lang="en-US" altLang="zh-CN" dirty="0" err="1">
                <a:solidFill>
                  <a:srgbClr val="0070C0"/>
                </a:solidFill>
              </a:rPr>
              <a:t>htpasswd</a:t>
            </a:r>
            <a:r>
              <a:rPr lang="en-US" altLang="zh-CN" dirty="0">
                <a:solidFill>
                  <a:srgbClr val="0070C0"/>
                </a:solidFill>
              </a:rPr>
              <a:t> -c .</a:t>
            </a:r>
            <a:r>
              <a:rPr lang="en-US" altLang="zh-CN" dirty="0" err="1">
                <a:solidFill>
                  <a:srgbClr val="0070C0"/>
                </a:solidFill>
              </a:rPr>
              <a:t>htpasswd</a:t>
            </a:r>
            <a:r>
              <a:rPr lang="en-US" altLang="zh-CN" dirty="0">
                <a:solidFill>
                  <a:srgbClr val="0070C0"/>
                </a:solidFill>
              </a:rPr>
              <a:t> </a:t>
            </a:r>
            <a:r>
              <a:rPr lang="en-US" altLang="zh-CN" dirty="0" err="1">
                <a:solidFill>
                  <a:srgbClr val="0070C0"/>
                </a:solidFill>
              </a:rPr>
              <a:t>kingname</a:t>
            </a:r>
            <a:endParaRPr lang="zh-CN" altLang="zh-CN" dirty="0">
              <a:solidFill>
                <a:srgbClr val="0070C0"/>
              </a:solidFill>
            </a:endParaRPr>
          </a:p>
          <a:p>
            <a:r>
              <a:rPr lang="en-US" altLang="zh-CN" dirty="0" smtClean="0"/>
              <a:t>         </a:t>
            </a:r>
            <a:r>
              <a:rPr lang="zh-CN" altLang="zh-CN" dirty="0" smtClean="0"/>
              <a:t>屏幕</a:t>
            </a:r>
            <a:r>
              <a:rPr lang="zh-CN" altLang="zh-CN" dirty="0"/>
              <a:t>会提示输入密码，与</a:t>
            </a:r>
            <a:r>
              <a:rPr lang="en-US" altLang="zh-CN" dirty="0"/>
              <a:t>Linux</a:t>
            </a:r>
            <a:r>
              <a:rPr lang="zh-CN" altLang="zh-CN" dirty="0"/>
              <a:t>的其他密码输入机制一样，在输入密码的时候屏幕上不会出现</a:t>
            </a:r>
            <a:r>
              <a:rPr lang="en-US" altLang="zh-CN" dirty="0"/>
              <a:t>*</a:t>
            </a:r>
            <a:r>
              <a:rPr lang="zh-CN" altLang="zh-CN" dirty="0"/>
              <a:t>号，所以不用担心，输入完成密码按</a:t>
            </a:r>
            <a:r>
              <a:rPr lang="en-US" altLang="zh-CN" dirty="0"/>
              <a:t>Enter</a:t>
            </a:r>
            <a:r>
              <a:rPr lang="zh-CN" altLang="zh-CN" dirty="0"/>
              <a:t>键即可，如图</a:t>
            </a:r>
            <a:r>
              <a:rPr lang="en-US" altLang="zh-CN" dirty="0"/>
              <a:t>12-59</a:t>
            </a:r>
            <a:r>
              <a:rPr lang="zh-CN" altLang="zh-CN" dirty="0"/>
              <a:t>所示。</a:t>
            </a:r>
          </a:p>
          <a:p>
            <a:endParaRPr lang="zh-CN" altLang="en-US" dirty="0"/>
          </a:p>
        </p:txBody>
      </p:sp>
    </p:spTree>
    <p:extLst>
      <p:ext uri="{BB962C8B-B14F-4D97-AF65-F5344CB8AC3E}">
        <p14:creationId xmlns:p14="http://schemas.microsoft.com/office/powerpoint/2010/main" val="12093293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278" y="2201553"/>
            <a:ext cx="6496769" cy="326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991404" y="5876022"/>
            <a:ext cx="245451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12-59</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生成密码文件</a:t>
            </a:r>
            <a:endParaRPr lang="zh-CN" altLang="en-US" b="1" dirty="0"/>
          </a:p>
        </p:txBody>
      </p:sp>
    </p:spTree>
    <p:extLst>
      <p:ext uri="{BB962C8B-B14F-4D97-AF65-F5344CB8AC3E}">
        <p14:creationId xmlns:p14="http://schemas.microsoft.com/office/powerpoint/2010/main" val="35296076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467" y="1845734"/>
            <a:ext cx="11195825" cy="4023360"/>
          </a:xfrm>
        </p:spPr>
        <p:txBody>
          <a:bodyPr/>
          <a:lstStyle/>
          <a:p>
            <a:r>
              <a:rPr lang="en-US" altLang="zh-CN" dirty="0" smtClean="0"/>
              <a:t>         </a:t>
            </a:r>
            <a:r>
              <a:rPr lang="zh-CN" altLang="zh-CN" dirty="0" smtClean="0"/>
              <a:t>上面</a:t>
            </a:r>
            <a:r>
              <a:rPr lang="zh-CN" altLang="zh-CN" dirty="0"/>
              <a:t>的命令会在</a:t>
            </a:r>
            <a:r>
              <a:rPr lang="en-US" altLang="zh-CN" dirty="0"/>
              <a:t>/</a:t>
            </a:r>
            <a:r>
              <a:rPr lang="en-US" altLang="zh-CN" dirty="0" err="1"/>
              <a:t>etc</a:t>
            </a:r>
            <a:r>
              <a:rPr lang="en-US" altLang="zh-CN" dirty="0"/>
              <a:t>/</a:t>
            </a:r>
            <a:r>
              <a:rPr lang="en-US" altLang="zh-CN" dirty="0" err="1"/>
              <a:t>nginx</a:t>
            </a:r>
            <a:r>
              <a:rPr lang="en-US" altLang="zh-CN" dirty="0"/>
              <a:t>/</a:t>
            </a:r>
            <a:r>
              <a:rPr lang="en-US" altLang="zh-CN" dirty="0" err="1"/>
              <a:t>conf.d</a:t>
            </a:r>
            <a:r>
              <a:rPr lang="zh-CN" altLang="zh-CN" dirty="0"/>
              <a:t>文件夹下生成一个</a:t>
            </a:r>
            <a:r>
              <a:rPr lang="en-US" altLang="zh-CN" dirty="0"/>
              <a:t>.</a:t>
            </a:r>
            <a:r>
              <a:rPr lang="en-US" altLang="zh-CN" dirty="0" err="1"/>
              <a:t>htpasswd</a:t>
            </a:r>
            <a:r>
              <a:rPr lang="zh-CN" altLang="zh-CN" dirty="0"/>
              <a:t>的隐藏文件。有了这个文件，</a:t>
            </a:r>
            <a:r>
              <a:rPr lang="en-US" altLang="zh-CN" dirty="0" err="1"/>
              <a:t>Nginx</a:t>
            </a:r>
            <a:r>
              <a:rPr lang="zh-CN" altLang="zh-CN" dirty="0"/>
              <a:t>就能进行权限验证了。</a:t>
            </a:r>
          </a:p>
          <a:p>
            <a:r>
              <a:rPr lang="en-US" altLang="zh-CN" dirty="0" smtClean="0"/>
              <a:t>         </a:t>
            </a:r>
            <a:r>
              <a:rPr lang="zh-CN" altLang="zh-CN" dirty="0" smtClean="0"/>
              <a:t>接下来</a:t>
            </a:r>
            <a:r>
              <a:rPr lang="zh-CN" altLang="zh-CN" dirty="0"/>
              <a:t>重启</a:t>
            </a:r>
            <a:r>
              <a:rPr lang="en-US" altLang="zh-CN" dirty="0" err="1"/>
              <a:t>Nginx</a:t>
            </a:r>
            <a:r>
              <a:rPr lang="zh-CN" altLang="zh-CN" dirty="0"/>
              <a:t>：</a:t>
            </a:r>
          </a:p>
          <a:p>
            <a:r>
              <a:rPr lang="en-US" altLang="zh-CN" dirty="0" err="1">
                <a:solidFill>
                  <a:srgbClr val="0070C0"/>
                </a:solidFill>
              </a:rPr>
              <a:t>sudo</a:t>
            </a:r>
            <a:r>
              <a:rPr lang="en-US" altLang="zh-CN" dirty="0">
                <a:solidFill>
                  <a:srgbClr val="0070C0"/>
                </a:solidFill>
              </a:rPr>
              <a:t> </a:t>
            </a:r>
            <a:r>
              <a:rPr lang="en-US" altLang="zh-CN" dirty="0" err="1">
                <a:solidFill>
                  <a:srgbClr val="0070C0"/>
                </a:solidFill>
              </a:rPr>
              <a:t>systemctl</a:t>
            </a:r>
            <a:r>
              <a:rPr lang="en-US" altLang="zh-CN" dirty="0">
                <a:solidFill>
                  <a:srgbClr val="0070C0"/>
                </a:solidFill>
              </a:rPr>
              <a:t> restart </a:t>
            </a:r>
            <a:r>
              <a:rPr lang="en-US" altLang="zh-CN" dirty="0" err="1">
                <a:solidFill>
                  <a:srgbClr val="0070C0"/>
                </a:solidFill>
              </a:rPr>
              <a:t>nginx</a:t>
            </a:r>
            <a:endParaRPr lang="zh-CN" altLang="zh-CN" dirty="0">
              <a:solidFill>
                <a:srgbClr val="0070C0"/>
              </a:solidFill>
            </a:endParaRPr>
          </a:p>
          <a:p>
            <a:r>
              <a:rPr lang="en-US" altLang="zh-CN" dirty="0" smtClean="0"/>
              <a:t>         </a:t>
            </a:r>
            <a:r>
              <a:rPr lang="zh-CN" altLang="zh-CN" dirty="0" smtClean="0"/>
              <a:t>重</a:t>
            </a:r>
            <a:r>
              <a:rPr lang="zh-CN" altLang="zh-CN" dirty="0"/>
              <a:t>启完成以后，启动</a:t>
            </a:r>
            <a:r>
              <a:rPr lang="en-US" altLang="zh-CN" dirty="0" err="1"/>
              <a:t>Scrapyd</a:t>
            </a:r>
            <a:r>
              <a:rPr lang="zh-CN" altLang="zh-CN" dirty="0"/>
              <a:t>，再在浏览器上访问格式为“</a:t>
            </a:r>
            <a:r>
              <a:rPr lang="en-US" altLang="zh-CN" dirty="0"/>
              <a:t>http://服务器IP:6800</a:t>
            </a:r>
            <a:r>
              <a:rPr lang="zh-CN" altLang="zh-CN" dirty="0"/>
              <a:t>”的网址，可以看到图</a:t>
            </a:r>
            <a:r>
              <a:rPr lang="en-US" altLang="zh-CN" dirty="0"/>
              <a:t>12-60</a:t>
            </a:r>
            <a:r>
              <a:rPr lang="zh-CN" altLang="zh-CN" dirty="0"/>
              <a:t>所示的页面。</a:t>
            </a:r>
          </a:p>
          <a:p>
            <a:endParaRPr lang="zh-CN" altLang="en-US" dirty="0"/>
          </a:p>
        </p:txBody>
      </p:sp>
    </p:spTree>
    <p:extLst>
      <p:ext uri="{BB962C8B-B14F-4D97-AF65-F5344CB8AC3E}">
        <p14:creationId xmlns:p14="http://schemas.microsoft.com/office/powerpoint/2010/main" val="30653573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这里输入使用</a:t>
            </a:r>
            <a:r>
              <a:rPr lang="en-US" altLang="zh-CN" dirty="0" err="1"/>
              <a:t>htpasswd</a:t>
            </a:r>
            <a:r>
              <a:rPr lang="zh-CN" altLang="zh-CN" dirty="0"/>
              <a:t>生成的账号和密码，就可以成功登录</a:t>
            </a:r>
            <a:r>
              <a:rPr lang="en-US" altLang="zh-CN" dirty="0" err="1"/>
              <a:t>Scrapyd</a:t>
            </a:r>
            <a:r>
              <a:rPr lang="zh-CN" altLang="zh-CN" dirty="0"/>
              <a:t>。</a:t>
            </a:r>
          </a:p>
          <a:p>
            <a:endParaRPr lang="zh-CN" altLang="en-US" dirty="0"/>
          </a:p>
        </p:txBody>
      </p:sp>
      <p:pic>
        <p:nvPicPr>
          <p:cNvPr id="64514" name="图片 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037" y="2724073"/>
            <a:ext cx="5570846" cy="322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95264" y="5966990"/>
            <a:ext cx="32624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12-60</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Nginx</a:t>
            </a:r>
            <a:r>
              <a:rPr lang="zh-CN" altLang="zh-CN" b="1" kern="100" dirty="0">
                <a:latin typeface="Times New Roman" panose="02020603050405020304" pitchFamily="18" charset="0"/>
                <a:ea typeface="方正书宋简体"/>
                <a:cs typeface="Times New Roman" panose="02020603050405020304" pitchFamily="18" charset="0"/>
              </a:rPr>
              <a:t>的身份验证页面</a:t>
            </a:r>
            <a:endParaRPr lang="zh-CN" altLang="en-US" b="1" dirty="0"/>
          </a:p>
        </p:txBody>
      </p:sp>
    </p:spTree>
    <p:extLst>
      <p:ext uri="{BB962C8B-B14F-4D97-AF65-F5344CB8AC3E}">
        <p14:creationId xmlns:p14="http://schemas.microsoft.com/office/powerpoint/2010/main" val="22367529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735980" y="2068970"/>
            <a:ext cx="1058250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4</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．配置</a:t>
            </a:r>
            <a:r>
              <a:rPr kumimoji="0" lang="en-US" altLang="zh-CN" i="0" u="none" strike="noStrike" cap="none" normalizeH="0" baseline="0" dirty="0" err="1" smtClean="0">
                <a:ln>
                  <a:noFill/>
                </a:ln>
                <a:solidFill>
                  <a:srgbClr val="C00000"/>
                </a:solidFill>
                <a:effectLst/>
                <a:ea typeface="方正兰亭中黑简体"/>
                <a:cs typeface="Times New Roman" panose="02020603050405020304" pitchFamily="18" charset="0"/>
              </a:rPr>
              <a:t>Scrapy</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工程</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由于</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为</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添加了权限管控，因此在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12.2.1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小节中涉及的部署爬虫、启动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停止爬虫的地方都要做一些小修改。</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首先</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是部署爬虫，为了让</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scrapyd</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-deploy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能成功地输入密码，需要修改爬虫根目录的</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scrapy.cfg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文件，添加</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username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password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两项，其中</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username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对应账号，</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password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对应密码，如图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61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043294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6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2109" y="2088453"/>
            <a:ext cx="6477351" cy="350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52299" y="5731056"/>
            <a:ext cx="415697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12-61  </a:t>
            </a:r>
            <a:r>
              <a:rPr lang="zh-CN" altLang="zh-CN" b="1" kern="100" dirty="0">
                <a:latin typeface="Times New Roman" panose="02020603050405020304" pitchFamily="18" charset="0"/>
                <a:ea typeface="方正书宋简体"/>
                <a:cs typeface="Times New Roman" panose="02020603050405020304" pitchFamily="18" charset="0"/>
              </a:rPr>
              <a:t>为</a:t>
            </a:r>
            <a:r>
              <a:rPr lang="en-US" altLang="zh-CN" b="1" kern="100" dirty="0" err="1">
                <a:latin typeface="Times New Roman" panose="02020603050405020304" pitchFamily="18" charset="0"/>
                <a:ea typeface="方正书宋简体"/>
              </a:rPr>
              <a:t>scrapy.cfg</a:t>
            </a:r>
            <a:r>
              <a:rPr lang="zh-CN" altLang="zh-CN" b="1" kern="100" dirty="0">
                <a:latin typeface="Times New Roman" panose="02020603050405020304" pitchFamily="18" charset="0"/>
                <a:ea typeface="方正书宋简体"/>
                <a:cs typeface="Times New Roman" panose="02020603050405020304" pitchFamily="18" charset="0"/>
              </a:rPr>
              <a:t>添加用户名和密码</a:t>
            </a:r>
            <a:endParaRPr lang="zh-CN" altLang="en-US" b="1" dirty="0"/>
          </a:p>
        </p:txBody>
      </p:sp>
    </p:spTree>
    <p:extLst>
      <p:ext uri="{BB962C8B-B14F-4D97-AF65-F5344CB8AC3E}">
        <p14:creationId xmlns:p14="http://schemas.microsoft.com/office/powerpoint/2010/main" val="7764969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3"/>
            <a:ext cx="10343871" cy="4633125"/>
          </a:xfrm>
        </p:spPr>
        <p:txBody>
          <a:bodyPr>
            <a:normAutofit lnSpcReduction="10000"/>
          </a:bodyPr>
          <a:lstStyle/>
          <a:p>
            <a:r>
              <a:rPr lang="en-US" altLang="zh-CN" dirty="0" smtClean="0"/>
              <a:t>         </a:t>
            </a:r>
            <a:r>
              <a:rPr lang="zh-CN" altLang="zh-CN" dirty="0" smtClean="0"/>
              <a:t>配置</a:t>
            </a:r>
            <a:r>
              <a:rPr lang="zh-CN" altLang="zh-CN" dirty="0"/>
              <a:t>好</a:t>
            </a:r>
            <a:r>
              <a:rPr lang="en-US" altLang="zh-CN" dirty="0" err="1"/>
              <a:t>scrapy.cfg</a:t>
            </a:r>
            <a:r>
              <a:rPr lang="zh-CN" altLang="zh-CN" dirty="0"/>
              <a:t>以后，部署爬虫的命令不变，还是进入这个</a:t>
            </a:r>
            <a:r>
              <a:rPr lang="en-US" altLang="zh-CN" dirty="0" err="1"/>
              <a:t>Scrapy</a:t>
            </a:r>
            <a:r>
              <a:rPr lang="zh-CN" altLang="zh-CN" dirty="0"/>
              <a:t>工程的根目录，执行以下代码即可：</a:t>
            </a:r>
          </a:p>
          <a:p>
            <a:r>
              <a:rPr lang="zh-CN" altLang="zh-CN" dirty="0">
                <a:solidFill>
                  <a:srgbClr val="0070C0"/>
                </a:solidFill>
              </a:rPr>
              <a:t>scrapyd-deploy</a:t>
            </a:r>
          </a:p>
          <a:p>
            <a:r>
              <a:rPr lang="en-US" altLang="zh-CN" dirty="0" smtClean="0"/>
              <a:t>        </a:t>
            </a:r>
            <a:r>
              <a:rPr lang="zh-CN" altLang="zh-CN" dirty="0" smtClean="0"/>
              <a:t>使用</a:t>
            </a:r>
            <a:r>
              <a:rPr lang="en-US" altLang="zh-CN" dirty="0"/>
              <a:t>curl</a:t>
            </a:r>
            <a:r>
              <a:rPr lang="zh-CN" altLang="zh-CN" dirty="0"/>
              <a:t>启动</a:t>
            </a:r>
            <a:r>
              <a:rPr lang="en-US" altLang="zh-CN" dirty="0"/>
              <a:t>/</a:t>
            </a:r>
            <a:r>
              <a:rPr lang="zh-CN" altLang="zh-CN" dirty="0"/>
              <a:t>关闭爬虫，只需要在命令上加上账号参数即可。账号参数为“</a:t>
            </a:r>
            <a:r>
              <a:rPr lang="en-US" altLang="zh-CN" dirty="0"/>
              <a:t>-u </a:t>
            </a:r>
            <a:r>
              <a:rPr lang="zh-CN" altLang="zh-CN" dirty="0"/>
              <a:t>用户名</a:t>
            </a:r>
            <a:r>
              <a:rPr lang="en-US" altLang="zh-CN" dirty="0"/>
              <a:t>:</a:t>
            </a:r>
            <a:r>
              <a:rPr lang="zh-CN" altLang="zh-CN" dirty="0"/>
              <a:t>密码”。所以，启动爬虫的命令为：</a:t>
            </a:r>
          </a:p>
          <a:p>
            <a:r>
              <a:rPr lang="en-US" altLang="zh-CN" dirty="0">
                <a:solidFill>
                  <a:srgbClr val="0070C0"/>
                </a:solidFill>
              </a:rPr>
              <a:t>curl http://45.76.110.210:6800/schedule.json -d project=</a:t>
            </a:r>
            <a:r>
              <a:rPr lang="zh-CN" altLang="zh-CN" dirty="0">
                <a:solidFill>
                  <a:srgbClr val="0070C0"/>
                </a:solidFill>
              </a:rPr>
              <a:t>工程名</a:t>
            </a:r>
            <a:r>
              <a:rPr lang="en-US" altLang="zh-CN" dirty="0">
                <a:solidFill>
                  <a:srgbClr val="0070C0"/>
                </a:solidFill>
              </a:rPr>
              <a:t> -d spider=</a:t>
            </a:r>
            <a:r>
              <a:rPr lang="zh-CN" altLang="zh-CN" dirty="0">
                <a:solidFill>
                  <a:srgbClr val="0070C0"/>
                </a:solidFill>
              </a:rPr>
              <a:t>爬虫名</a:t>
            </a:r>
            <a:r>
              <a:rPr lang="en-US" altLang="zh-CN" dirty="0">
                <a:solidFill>
                  <a:srgbClr val="0070C0"/>
                </a:solidFill>
              </a:rPr>
              <a:t> -u </a:t>
            </a:r>
            <a:r>
              <a:rPr lang="en-US" altLang="zh-CN" dirty="0" err="1">
                <a:solidFill>
                  <a:srgbClr val="0070C0"/>
                </a:solidFill>
              </a:rPr>
              <a:t>kingname:genius</a:t>
            </a:r>
            <a:endParaRPr lang="zh-CN" altLang="zh-CN" dirty="0">
              <a:solidFill>
                <a:srgbClr val="0070C0"/>
              </a:solidFill>
            </a:endParaRPr>
          </a:p>
          <a:p>
            <a:r>
              <a:rPr lang="en-US" altLang="zh-CN" dirty="0" smtClean="0"/>
              <a:t>        </a:t>
            </a:r>
            <a:r>
              <a:rPr lang="zh-CN" altLang="zh-CN" dirty="0" smtClean="0"/>
              <a:t>停止</a:t>
            </a:r>
            <a:r>
              <a:rPr lang="zh-CN" altLang="zh-CN" dirty="0"/>
              <a:t>爬虫的命令为：</a:t>
            </a:r>
          </a:p>
          <a:p>
            <a:r>
              <a:rPr lang="zh-CN" altLang="zh-CN" dirty="0">
                <a:solidFill>
                  <a:srgbClr val="0070C0"/>
                </a:solidFill>
              </a:rPr>
              <a:t>curl http://45.76.110.210:6800/cancel.json -d project=工程名 -d job=爬虫JOBID-u kingname:genius</a:t>
            </a:r>
          </a:p>
          <a:p>
            <a:endParaRPr lang="zh-CN" altLang="en-US" dirty="0">
              <a:solidFill>
                <a:srgbClr val="0070C0"/>
              </a:solidFill>
            </a:endParaRPr>
          </a:p>
        </p:txBody>
      </p:sp>
    </p:spTree>
    <p:extLst>
      <p:ext uri="{BB962C8B-B14F-4D97-AF65-F5344CB8AC3E}">
        <p14:creationId xmlns:p14="http://schemas.microsoft.com/office/powerpoint/2010/main" val="2272539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解除</a:t>
            </a:r>
            <a:r>
              <a:rPr lang="zh-CN" altLang="zh-CN" dirty="0"/>
              <a:t>注释并修改，从而引用</a:t>
            </a:r>
            <a:r>
              <a:rPr lang="en-US" altLang="zh-CN" dirty="0" err="1"/>
              <a:t>ProxyMiddleware</a:t>
            </a:r>
            <a:r>
              <a:rPr lang="zh-CN" altLang="zh-CN" dirty="0"/>
              <a:t>。修改为：</a:t>
            </a:r>
          </a:p>
          <a:p>
            <a:r>
              <a:rPr lang="en-US" altLang="zh-CN" dirty="0">
                <a:solidFill>
                  <a:srgbClr val="0070C0"/>
                </a:solidFill>
              </a:rPr>
              <a:t>DOWNLOADER_MIDDLEWARES = {</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AdvanceSpider.middlewares.ProxyMiddleware</a:t>
            </a:r>
            <a:r>
              <a:rPr lang="en-US" altLang="zh-CN" dirty="0">
                <a:solidFill>
                  <a:srgbClr val="0070C0"/>
                </a:solidFill>
              </a:rPr>
              <a:t>': 543,</a:t>
            </a:r>
            <a:endParaRPr lang="zh-CN" altLang="zh-CN" dirty="0">
              <a:solidFill>
                <a:srgbClr val="0070C0"/>
              </a:solidFill>
            </a:endParaRPr>
          </a:p>
          <a:p>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a:p>
            <a:endParaRPr lang="zh-CN" altLang="en-US" dirty="0">
              <a:solidFill>
                <a:srgbClr val="0070C0"/>
              </a:solidFill>
            </a:endParaRPr>
          </a:p>
        </p:txBody>
      </p:sp>
      <p:sp>
        <p:nvSpPr>
          <p:cNvPr id="4" name="椭圆 3"/>
          <p:cNvSpPr/>
          <p:nvPr/>
        </p:nvSpPr>
        <p:spPr>
          <a:xfrm>
            <a:off x="8423631" y="3541648"/>
            <a:ext cx="2732049" cy="2658429"/>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96137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使用</a:t>
            </a:r>
            <a:r>
              <a:rPr lang="en-US" altLang="zh-CN" dirty="0"/>
              <a:t>Python</a:t>
            </a:r>
            <a:r>
              <a:rPr lang="zh-CN" altLang="zh-CN" dirty="0"/>
              <a:t>与</a:t>
            </a:r>
            <a:r>
              <a:rPr lang="en-US" altLang="zh-CN" dirty="0"/>
              <a:t>requests</a:t>
            </a:r>
            <a:r>
              <a:rPr lang="zh-CN" altLang="zh-CN" dirty="0"/>
              <a:t>编写脚本来控制爬虫，那么账号信息可以作为</a:t>
            </a:r>
            <a:r>
              <a:rPr lang="en-US" altLang="zh-CN" dirty="0"/>
              <a:t>POST</a:t>
            </a:r>
            <a:r>
              <a:rPr lang="zh-CN" altLang="zh-CN" dirty="0"/>
              <a:t>方法的一个参数，参数名为</a:t>
            </a:r>
            <a:r>
              <a:rPr lang="en-US" altLang="zh-CN" dirty="0" err="1"/>
              <a:t>auth</a:t>
            </a:r>
            <a:r>
              <a:rPr lang="zh-CN" altLang="zh-CN" dirty="0"/>
              <a:t>，值为一个元组，元组第</a:t>
            </a:r>
            <a:r>
              <a:rPr lang="en-US" altLang="zh-CN" dirty="0"/>
              <a:t>0</a:t>
            </a:r>
            <a:r>
              <a:rPr lang="zh-CN" altLang="zh-CN" dirty="0"/>
              <a:t>项为账号，第</a:t>
            </a:r>
            <a:r>
              <a:rPr lang="en-US" altLang="zh-CN" dirty="0"/>
              <a:t>1</a:t>
            </a:r>
            <a:r>
              <a:rPr lang="zh-CN" altLang="zh-CN" dirty="0"/>
              <a:t>项为密码：</a:t>
            </a:r>
          </a:p>
          <a:p>
            <a:r>
              <a:rPr lang="en-US" altLang="zh-CN" dirty="0">
                <a:solidFill>
                  <a:srgbClr val="0070C0"/>
                </a:solidFill>
              </a:rPr>
              <a:t>result = </a:t>
            </a:r>
            <a:r>
              <a:rPr lang="en-US" altLang="zh-CN" dirty="0" err="1">
                <a:solidFill>
                  <a:srgbClr val="0070C0"/>
                </a:solidFill>
              </a:rPr>
              <a:t>requests.post</a:t>
            </a:r>
            <a:r>
              <a:rPr lang="en-US" altLang="zh-CN" dirty="0">
                <a:solidFill>
                  <a:srgbClr val="0070C0"/>
                </a:solidFill>
              </a:rPr>
              <a:t>(</a:t>
            </a:r>
            <a:r>
              <a:rPr lang="en-US" altLang="zh-CN" dirty="0" err="1">
                <a:solidFill>
                  <a:srgbClr val="0070C0"/>
                </a:solidFill>
              </a:rPr>
              <a:t>start_url</a:t>
            </a:r>
            <a:r>
              <a:rPr lang="en-US" altLang="zh-CN" dirty="0">
                <a:solidFill>
                  <a:srgbClr val="0070C0"/>
                </a:solidFill>
              </a:rPr>
              <a:t>, data=</a:t>
            </a:r>
            <a:r>
              <a:rPr lang="en-US" altLang="zh-CN" dirty="0" err="1">
                <a:solidFill>
                  <a:srgbClr val="0070C0"/>
                </a:solidFill>
              </a:rPr>
              <a:t>start_data</a:t>
            </a:r>
            <a:r>
              <a:rPr lang="en-US" altLang="zh-CN" dirty="0">
                <a:solidFill>
                  <a:srgbClr val="0070C0"/>
                </a:solidFill>
              </a:rPr>
              <a:t>, </a:t>
            </a:r>
            <a:r>
              <a:rPr lang="en-US" altLang="zh-CN" dirty="0" err="1">
                <a:solidFill>
                  <a:srgbClr val="0070C0"/>
                </a:solidFill>
              </a:rPr>
              <a:t>auth</a:t>
            </a:r>
            <a:r>
              <a:rPr lang="en-US" altLang="zh-CN" dirty="0">
                <a:solidFill>
                  <a:srgbClr val="0070C0"/>
                </a:solidFill>
              </a:rPr>
              <a:t>=('</a:t>
            </a:r>
            <a:r>
              <a:rPr lang="en-US" altLang="zh-CN" dirty="0" err="1">
                <a:solidFill>
                  <a:srgbClr val="0070C0"/>
                </a:solidFill>
              </a:rPr>
              <a:t>kingname</a:t>
            </a:r>
            <a:r>
              <a:rPr lang="en-US" altLang="zh-CN" dirty="0">
                <a:solidFill>
                  <a:srgbClr val="0070C0"/>
                </a:solidFill>
              </a:rPr>
              <a:t>', 'genius')).text</a:t>
            </a:r>
            <a:endParaRPr lang="zh-CN" altLang="zh-CN" dirty="0">
              <a:solidFill>
                <a:srgbClr val="0070C0"/>
              </a:solidFill>
            </a:endParaRPr>
          </a:p>
          <a:p>
            <a:r>
              <a:rPr lang="en-US" altLang="zh-CN" dirty="0">
                <a:solidFill>
                  <a:srgbClr val="0070C0"/>
                </a:solidFill>
              </a:rPr>
              <a:t>result = </a:t>
            </a:r>
            <a:r>
              <a:rPr lang="en-US" altLang="zh-CN" dirty="0" err="1">
                <a:solidFill>
                  <a:srgbClr val="0070C0"/>
                </a:solidFill>
              </a:rPr>
              <a:t>requests.post</a:t>
            </a:r>
            <a:r>
              <a:rPr lang="en-US" altLang="zh-CN" dirty="0">
                <a:solidFill>
                  <a:srgbClr val="0070C0"/>
                </a:solidFill>
              </a:rPr>
              <a:t>(</a:t>
            </a:r>
            <a:r>
              <a:rPr lang="en-US" altLang="zh-CN" dirty="0" err="1">
                <a:solidFill>
                  <a:srgbClr val="0070C0"/>
                </a:solidFill>
              </a:rPr>
              <a:t>end_url</a:t>
            </a:r>
            <a:r>
              <a:rPr lang="en-US" altLang="zh-CN" dirty="0">
                <a:solidFill>
                  <a:srgbClr val="0070C0"/>
                </a:solidFill>
              </a:rPr>
              <a:t>, data=</a:t>
            </a:r>
            <a:r>
              <a:rPr lang="en-US" altLang="zh-CN" dirty="0" err="1">
                <a:solidFill>
                  <a:srgbClr val="0070C0"/>
                </a:solidFill>
              </a:rPr>
              <a:t>end_data</a:t>
            </a:r>
            <a:r>
              <a:rPr lang="en-US" altLang="zh-CN" dirty="0">
                <a:solidFill>
                  <a:srgbClr val="0070C0"/>
                </a:solidFill>
              </a:rPr>
              <a:t>, </a:t>
            </a:r>
            <a:r>
              <a:rPr lang="en-US" altLang="zh-CN" dirty="0" err="1">
                <a:solidFill>
                  <a:srgbClr val="0070C0"/>
                </a:solidFill>
              </a:rPr>
              <a:t>auth</a:t>
            </a:r>
            <a:r>
              <a:rPr lang="en-US" altLang="zh-CN" dirty="0">
                <a:solidFill>
                  <a:srgbClr val="0070C0"/>
                </a:solidFill>
              </a:rPr>
              <a:t>=('</a:t>
            </a:r>
            <a:r>
              <a:rPr lang="en-US" altLang="zh-CN" dirty="0" err="1">
                <a:solidFill>
                  <a:srgbClr val="0070C0"/>
                </a:solidFill>
              </a:rPr>
              <a:t>kingname</a:t>
            </a:r>
            <a:r>
              <a:rPr lang="en-US" altLang="zh-CN" dirty="0">
                <a:solidFill>
                  <a:srgbClr val="0070C0"/>
                </a:solidFill>
              </a:rPr>
              <a:t>', 'genius')).text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22109745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12.3  </a:t>
            </a:r>
            <a:r>
              <a:rPr lang="zh-CN" altLang="zh-CN" sz="4000" dirty="0" bmk="">
                <a:solidFill>
                  <a:srgbClr val="0070C0"/>
                </a:solidFill>
                <a:latin typeface="华文行楷" panose="02010800040101010101" pitchFamily="2" charset="-122"/>
                <a:ea typeface="华文行楷" panose="02010800040101010101" pitchFamily="2" charset="-122"/>
                <a:cs typeface="+mn-cs"/>
              </a:rPr>
              <a:t>分布式</a:t>
            </a:r>
            <a:r>
              <a:rPr lang="zh-CN" altLang="zh-CN" sz="4000" dirty="0" bmk="">
                <a:solidFill>
                  <a:srgbClr val="0070C0"/>
                </a:solidFill>
                <a:latin typeface="华文行楷" panose="02010800040101010101" pitchFamily="2" charset="-122"/>
                <a:ea typeface="华文行楷" panose="02010800040101010101" pitchFamily="2" charset="-122"/>
                <a:cs typeface="+mn-cs"/>
              </a:rPr>
              <a:t>架构</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858644" y="1826089"/>
            <a:ext cx="1085013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indent="0" eaLnBrk="1" fontAlgn="base" hangingPunct="1">
              <a:lnSpc>
                <a:spcPct val="85000"/>
              </a:lnSpc>
              <a:spcAft>
                <a:spcPct val="0"/>
              </a:spcAft>
              <a:buClrTx/>
              <a:buSzTx/>
              <a:buNone/>
              <a:tabLst/>
            </a:pPr>
            <a:r>
              <a:rPr lang="en-US" altLang="zh-CN" sz="4000" spc="-50" dirty="0" bmk="_Toc500194332">
                <a:solidFill>
                  <a:srgbClr val="7030A0"/>
                </a:solidFill>
                <a:latin typeface="黑体" panose="02010609060101010101" pitchFamily="49" charset="-122"/>
                <a:ea typeface="黑体" panose="02010609060101010101" pitchFamily="49" charset="-122"/>
              </a:rPr>
              <a:t>12.3.1  </a:t>
            </a:r>
            <a:r>
              <a:rPr lang="zh-CN" altLang="en-US" sz="4000" spc="-50" dirty="0" bmk="_Toc500194332">
                <a:solidFill>
                  <a:srgbClr val="7030A0"/>
                </a:solidFill>
                <a:latin typeface="黑体" panose="02010609060101010101" pitchFamily="49" charset="-122"/>
                <a:ea typeface="黑体" panose="02010609060101010101" pitchFamily="49" charset="-122"/>
              </a:rPr>
              <a:t>分布式架构介绍</a:t>
            </a:r>
            <a:endParaRPr lang="zh-CN" altLang="en-US" sz="4000" spc="-50" dirty="0" bmk="_Toc500194330">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前面章节中已经讲到了把目标放到</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里面，然后让多个爬虫从</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中读取目标再爬取的架构，这其实就是一种主</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从式的分布式架构。使用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，配合</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scrapy_redis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，再加上</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，也就实现了一个所谓的分布式爬虫。</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实际上</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，这种分布式爬虫的核心概念就是一个中心结点，也叫</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Master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。它上面跑着一个</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，所有的待爬网站的网址都在里面。其他云服务器上面的爬虫（</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Slave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）就从这个共同的</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中读取待爬网址。</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85050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224" y="1845734"/>
            <a:ext cx="10694020" cy="4023360"/>
          </a:xfrm>
        </p:spPr>
        <p:txBody>
          <a:bodyPr/>
          <a:lstStyle/>
          <a:p>
            <a:pPr lvl="0"/>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        只要</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能访问这个</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Master</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服务器，并读取</a:t>
            </a:r>
            <a:r>
              <a:rPr lang="en-US" altLang="zh-CN" dirty="0" err="1">
                <a:solidFill>
                  <a:schemeClr val="tx1"/>
                </a:solidFill>
                <a:latin typeface="Times New Roman" panose="02020603050405020304" pitchFamily="18" charset="0"/>
                <a:ea typeface="方正兰亭刊宋简体" charset="-122"/>
                <a:cs typeface="Times New Roman" panose="02020603050405020304" pitchFamily="18" charset="0"/>
              </a:rPr>
              <a:t>Redis</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，那么其他服务器使用什么系统什么提供商都没有关系</a:t>
            </a: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a:t>
            </a:r>
            <a:endPar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endParaRPr>
          </a:p>
          <a:p>
            <a:pPr lvl="0"/>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 </a:t>
            </a:r>
            <a:r>
              <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rPr>
              <a:t>       </a:t>
            </a: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例如</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，使用</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Ubuntu</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作为爬虫的</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Master</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，用来做任务的派分</a:t>
            </a: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a:t>
            </a:r>
            <a:endPar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endParaRPr>
          </a:p>
          <a:p>
            <a:pPr lvl="0"/>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 </a:t>
            </a:r>
            <a:r>
              <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rPr>
              <a:t>       </a:t>
            </a: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使用</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树莓派、</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Windows 10 PC</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和</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Mac</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来作为分布式爬虫的</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Slave</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，用来爬取网站，并将结果保存到</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Mac</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上面运行的</a:t>
            </a:r>
            <a:r>
              <a:rPr lang="en-US" altLang="zh-CN" dirty="0" err="1">
                <a:solidFill>
                  <a:schemeClr val="tx1"/>
                </a:solidFill>
                <a:latin typeface="Times New Roman" panose="02020603050405020304" pitchFamily="18" charset="0"/>
                <a:ea typeface="方正兰亭刊宋简体" charset="-122"/>
                <a:cs typeface="Times New Roman" panose="02020603050405020304" pitchFamily="18" charset="0"/>
              </a:rPr>
              <a:t>MongoDB</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中。分布式爬虫架构图如图</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12</a:t>
            </a:r>
            <a:r>
              <a:rPr lang="en-US" altLang="zh-CN" dirty="0">
                <a:solidFill>
                  <a:schemeClr val="tx1"/>
                </a:solidFill>
                <a:latin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62</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所示。</a:t>
            </a:r>
            <a:endParaRPr lang="zh-CN" altLang="en-US" dirty="0">
              <a:solidFill>
                <a:schemeClr val="tx1"/>
              </a:solidFill>
            </a:endParaRPr>
          </a:p>
          <a:p>
            <a:endParaRPr lang="zh-CN" altLang="en-US" dirty="0"/>
          </a:p>
        </p:txBody>
      </p:sp>
    </p:spTree>
    <p:extLst>
      <p:ext uri="{BB962C8B-B14F-4D97-AF65-F5344CB8AC3E}">
        <p14:creationId xmlns:p14="http://schemas.microsoft.com/office/powerpoint/2010/main" val="10996269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12-62"/>
          <p:cNvPicPr>
            <a:picLocks noChangeAspect="1" noChangeArrowheads="1"/>
          </p:cNvPicPr>
          <p:nvPr/>
        </p:nvPicPr>
        <p:blipFill>
          <a:blip r:embed="rId2" cstate="print">
            <a:lum bright="6000"/>
            <a:extLst>
              <a:ext uri="{28A0092B-C50C-407E-A947-70E740481C1C}">
                <a14:useLocalDpi xmlns:a14="http://schemas.microsoft.com/office/drawing/2010/main" val="0"/>
              </a:ext>
            </a:extLst>
          </a:blip>
          <a:srcRect/>
          <a:stretch>
            <a:fillRect/>
          </a:stretch>
        </p:blipFill>
        <p:spPr bwMode="auto">
          <a:xfrm>
            <a:off x="4008764" y="1956227"/>
            <a:ext cx="4754334" cy="377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927840" y="5898322"/>
            <a:ext cx="291618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12-62  </a:t>
            </a:r>
            <a:r>
              <a:rPr lang="zh-CN" altLang="zh-CN" b="1" kern="100" dirty="0">
                <a:latin typeface="Times New Roman" panose="02020603050405020304" pitchFamily="18" charset="0"/>
                <a:ea typeface="方正书宋简体"/>
                <a:cs typeface="Times New Roman" panose="02020603050405020304" pitchFamily="18" charset="0"/>
              </a:rPr>
              <a:t>分布式爬虫架构图</a:t>
            </a:r>
            <a:endParaRPr lang="zh-CN" altLang="en-US" b="1" dirty="0"/>
          </a:p>
        </p:txBody>
      </p:sp>
    </p:spTree>
    <p:extLst>
      <p:ext uri="{BB962C8B-B14F-4D97-AF65-F5344CB8AC3E}">
        <p14:creationId xmlns:p14="http://schemas.microsoft.com/office/powerpoint/2010/main" val="20744212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224" y="1845734"/>
            <a:ext cx="11006254" cy="4023360"/>
          </a:xfrm>
        </p:spPr>
        <p:txBody>
          <a:bodyPr/>
          <a:lstStyle/>
          <a:p>
            <a:r>
              <a:rPr lang="en-US" altLang="zh-CN" dirty="0" smtClean="0"/>
              <a:t>         </a:t>
            </a:r>
            <a:r>
              <a:rPr lang="zh-CN" altLang="zh-CN" dirty="0" smtClean="0"/>
              <a:t>其中</a:t>
            </a:r>
            <a:r>
              <a:rPr lang="zh-CN" altLang="zh-CN" dirty="0"/>
              <a:t>，作为</a:t>
            </a:r>
            <a:r>
              <a:rPr lang="en-US" altLang="zh-CN" dirty="0"/>
              <a:t>Master</a:t>
            </a:r>
            <a:r>
              <a:rPr lang="zh-CN" altLang="zh-CN" dirty="0"/>
              <a:t>的</a:t>
            </a:r>
            <a:r>
              <a:rPr lang="en-US" altLang="zh-CN" dirty="0"/>
              <a:t>Ubuntu</a:t>
            </a:r>
            <a:r>
              <a:rPr lang="zh-CN" altLang="zh-CN" dirty="0"/>
              <a:t>服务器仅需要安装</a:t>
            </a:r>
            <a:r>
              <a:rPr lang="en-US" altLang="zh-CN" dirty="0" err="1"/>
              <a:t>Redis</a:t>
            </a:r>
            <a:r>
              <a:rPr lang="zh-CN" altLang="zh-CN" dirty="0"/>
              <a:t>即可，它的作用仅仅是作为一个待爬网址的临时中转，所以甚至不需要安装</a:t>
            </a:r>
            <a:r>
              <a:rPr lang="en-US" altLang="zh-CN" dirty="0"/>
              <a:t>Python</a:t>
            </a:r>
            <a:r>
              <a:rPr lang="zh-CN" altLang="zh-CN" dirty="0"/>
              <a:t>。</a:t>
            </a:r>
          </a:p>
          <a:p>
            <a:r>
              <a:rPr lang="en-US" altLang="zh-CN" dirty="0" smtClean="0"/>
              <a:t>         </a:t>
            </a:r>
            <a:r>
              <a:rPr lang="zh-CN" altLang="zh-CN" dirty="0" smtClean="0"/>
              <a:t>在</a:t>
            </a:r>
            <a:r>
              <a:rPr lang="en-US" altLang="zh-CN" dirty="0"/>
              <a:t>Mac</a:t>
            </a:r>
            <a:r>
              <a:rPr lang="zh-CN" altLang="zh-CN" dirty="0"/>
              <a:t>、树莓派和</a:t>
            </a:r>
            <a:r>
              <a:rPr lang="en-US" altLang="zh-CN" dirty="0"/>
              <a:t>Windows PC</a:t>
            </a:r>
            <a:r>
              <a:rPr lang="zh-CN" altLang="zh-CN" dirty="0"/>
              <a:t>中，需要安装好</a:t>
            </a:r>
            <a:r>
              <a:rPr lang="en-US" altLang="zh-CN" dirty="0" err="1"/>
              <a:t>Scrapy</a:t>
            </a:r>
            <a:r>
              <a:rPr lang="zh-CN" altLang="zh-CN" dirty="0"/>
              <a:t>，并通过</a:t>
            </a:r>
            <a:r>
              <a:rPr lang="en-US" altLang="zh-CN" dirty="0" err="1"/>
              <a:t>Scrapyd</a:t>
            </a:r>
            <a:r>
              <a:rPr lang="zh-CN" altLang="zh-CN" dirty="0"/>
              <a:t>管理爬虫。由于爬虫会一直监控</a:t>
            </a:r>
            <a:r>
              <a:rPr lang="en-US" altLang="zh-CN" dirty="0"/>
              <a:t>Master</a:t>
            </a:r>
            <a:r>
              <a:rPr lang="zh-CN" altLang="zh-CN" dirty="0"/>
              <a:t>的</a:t>
            </a:r>
            <a:r>
              <a:rPr lang="en-US" altLang="zh-CN" dirty="0" err="1"/>
              <a:t>Redis</a:t>
            </a:r>
            <a:r>
              <a:rPr lang="zh-CN" altLang="zh-CN" dirty="0"/>
              <a:t>，所以在</a:t>
            </a:r>
            <a:r>
              <a:rPr lang="en-US" altLang="zh-CN" dirty="0" err="1"/>
              <a:t>Redis</a:t>
            </a:r>
            <a:r>
              <a:rPr lang="zh-CN" altLang="zh-CN" dirty="0"/>
              <a:t>没有数据的时候爬虫处于待命状态。</a:t>
            </a:r>
          </a:p>
          <a:p>
            <a:r>
              <a:rPr lang="en-US" altLang="zh-CN" dirty="0" smtClean="0"/>
              <a:t>        </a:t>
            </a:r>
            <a:r>
              <a:rPr lang="zh-CN" altLang="zh-CN" dirty="0" smtClean="0"/>
              <a:t>当</a:t>
            </a:r>
            <a:r>
              <a:rPr lang="zh-CN" altLang="zh-CN" dirty="0"/>
              <a:t>目标被放进了</a:t>
            </a:r>
            <a:r>
              <a:rPr lang="en-US" altLang="zh-CN" dirty="0" err="1"/>
              <a:t>Redis</a:t>
            </a:r>
            <a:r>
              <a:rPr lang="zh-CN" altLang="zh-CN" dirty="0"/>
              <a:t>以后，爬虫就能开始运行了。由于</a:t>
            </a:r>
            <a:r>
              <a:rPr lang="en-US" altLang="zh-CN" dirty="0" err="1"/>
              <a:t>Redis</a:t>
            </a:r>
            <a:r>
              <a:rPr lang="zh-CN" altLang="zh-CN" dirty="0"/>
              <a:t>是一个单线程的数据库，因此不会出现多个爬虫拿到同一个网址的情况。</a:t>
            </a:r>
          </a:p>
          <a:p>
            <a:endParaRPr lang="zh-CN" altLang="en-US" dirty="0"/>
          </a:p>
        </p:txBody>
      </p:sp>
    </p:spTree>
    <p:extLst>
      <p:ext uri="{BB962C8B-B14F-4D97-AF65-F5344CB8AC3E}">
        <p14:creationId xmlns:p14="http://schemas.microsoft.com/office/powerpoint/2010/main" val="31517105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94333">
                <a:solidFill>
                  <a:srgbClr val="7030A0"/>
                </a:solidFill>
                <a:latin typeface="黑体" panose="02010609060101010101" pitchFamily="49" charset="-122"/>
                <a:ea typeface="黑体" panose="02010609060101010101" pitchFamily="49" charset="-122"/>
                <a:cs typeface="+mn-cs"/>
              </a:rPr>
              <a:t>12.3.2  </a:t>
            </a:r>
            <a:r>
              <a:rPr lang="zh-CN" altLang="en-US" sz="4000" dirty="0" bmk="_Toc500194333">
                <a:solidFill>
                  <a:srgbClr val="7030A0"/>
                </a:solidFill>
                <a:latin typeface="黑体" panose="02010609060101010101" pitchFamily="49" charset="-122"/>
                <a:ea typeface="黑体" panose="02010609060101010101" pitchFamily="49" charset="-122"/>
                <a:cs typeface="+mn-cs"/>
              </a:rPr>
              <a:t>如何选择</a:t>
            </a:r>
            <a:r>
              <a:rPr lang="en-US" altLang="zh-CN" sz="4000" dirty="0" bmk="_Toc500194333">
                <a:solidFill>
                  <a:srgbClr val="7030A0"/>
                </a:solidFill>
                <a:latin typeface="黑体" panose="02010609060101010101" pitchFamily="49" charset="-122"/>
                <a:ea typeface="黑体" panose="02010609060101010101" pitchFamily="49" charset="-122"/>
                <a:cs typeface="+mn-cs"/>
              </a:rPr>
              <a:t>Master</a:t>
            </a:r>
            <a:endParaRPr lang="zh-CN" altLang="en-US" sz="4000" dirty="0" bmk="_Toc50019433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401445" y="2091269"/>
            <a:ext cx="1146345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严格</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来讲，</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Master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只需要能运行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并且能被其他爬虫访问即可。但是如果能拥有一个公网</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则更好。这样可以从世界上任何一个能访问互联网的地方访问</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Master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。但如果实在没有云服务器，也并不是说一定得花钱买一个，如果自己有很多台计算机，完全可以用一台计算机来作为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Master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，其他计算机来做</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Slave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Master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也可以同时是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Slave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。在第</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章的例子中，</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Redis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是安装在同一台计算机中的。这台计算机既是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Master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又是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Slave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5402092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08793" y="2224876"/>
            <a:ext cx="10058400" cy="4023360"/>
          </a:xfrm>
        </p:spPr>
        <p:txBody>
          <a:bodyPr/>
          <a:lstStyle/>
          <a:p>
            <a:pPr lvl="0"/>
            <a:r>
              <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rPr>
              <a:t>        Master</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一定要能够被其他所有的</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Slave</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访问。所以，如果所有计算机不在同一个局域网，那么就需要想办法弄到一台具有公网</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IP</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的计算机或者云服务器</a:t>
            </a: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a:t>
            </a:r>
            <a:endPar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endParaRPr>
          </a:p>
          <a:p>
            <a:pPr lvl="0"/>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 </a:t>
            </a:r>
            <a:r>
              <a:rPr lang="en-US" altLang="zh-CN" dirty="0" smtClean="0">
                <a:solidFill>
                  <a:schemeClr val="tx1"/>
                </a:solidFill>
                <a:latin typeface="Times New Roman" panose="02020603050405020304" pitchFamily="18" charset="0"/>
                <a:ea typeface="方正兰亭刊宋简体" charset="-122"/>
                <a:cs typeface="Times New Roman" panose="02020603050405020304" pitchFamily="18" charset="0"/>
              </a:rPr>
              <a:t>       </a:t>
            </a: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在</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中国，大部分情况下，电信运营商分配到的</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IP</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是内网</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IP</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。在这种情况下，即使知道了</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IP</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地址，也没有办法从外面连进来。</a:t>
            </a:r>
            <a:endParaRPr lang="zh-CN" altLang="en-US" dirty="0">
              <a:solidFill>
                <a:schemeClr val="tx1"/>
              </a:solidFill>
            </a:endParaRPr>
          </a:p>
          <a:p>
            <a:endParaRPr lang="zh-CN" altLang="en-US" dirty="0"/>
          </a:p>
        </p:txBody>
      </p:sp>
    </p:spTree>
    <p:extLst>
      <p:ext uri="{BB962C8B-B14F-4D97-AF65-F5344CB8AC3E}">
        <p14:creationId xmlns:p14="http://schemas.microsoft.com/office/powerpoint/2010/main" val="17508025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9795" y="1845734"/>
            <a:ext cx="10627111" cy="4700032"/>
          </a:xfrm>
        </p:spPr>
        <p:txBody>
          <a:bodyPr>
            <a:normAutofit/>
          </a:bodyPr>
          <a:lstStyle/>
          <a:p>
            <a:r>
              <a:rPr lang="en-US" altLang="zh-CN" dirty="0" smtClean="0"/>
              <a:t>         </a:t>
            </a:r>
            <a:r>
              <a:rPr lang="zh-CN" altLang="zh-CN" dirty="0" smtClean="0"/>
              <a:t>在</a:t>
            </a:r>
            <a:r>
              <a:rPr lang="zh-CN" altLang="zh-CN" dirty="0"/>
              <a:t>局域网里面，因为局域网共用一个出口，局域网内的所有共用同一个公网</a:t>
            </a:r>
            <a:r>
              <a:rPr lang="en-US" altLang="zh-CN" dirty="0"/>
              <a:t>IP</a:t>
            </a:r>
            <a:r>
              <a:rPr lang="zh-CN" altLang="zh-CN" dirty="0"/>
              <a:t>。对网站来说，这个</a:t>
            </a:r>
            <a:r>
              <a:rPr lang="en-US" altLang="zh-CN" dirty="0"/>
              <a:t>IP</a:t>
            </a:r>
            <a:r>
              <a:rPr lang="zh-CN" altLang="zh-CN" dirty="0"/>
              <a:t>地址访问频率太高了，肯定不是人在访问，从而被网站封锁的可能性增大。而使用分布式爬虫，不仅仅是为了提高访问抓取速度，更重要的是降低每一个</a:t>
            </a:r>
            <a:r>
              <a:rPr lang="en-US" altLang="zh-CN" dirty="0"/>
              <a:t>IP</a:t>
            </a:r>
            <a:r>
              <a:rPr lang="zh-CN" altLang="zh-CN" dirty="0"/>
              <a:t>的访问频率，使网站误认为这是人在访问。所以，如果所有的爬虫确实都在同一个局域网共用一个出口的话，建议为每个爬虫加上代理</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zh-CN" altLang="zh-CN" dirty="0"/>
              <a:t>实际生产环境中，最理想的情况是每一个</a:t>
            </a:r>
            <a:r>
              <a:rPr lang="en-US" altLang="zh-CN" dirty="0"/>
              <a:t>Slave</a:t>
            </a:r>
            <a:r>
              <a:rPr lang="zh-CN" altLang="zh-CN" dirty="0"/>
              <a:t>的公网</a:t>
            </a:r>
            <a:r>
              <a:rPr lang="en-US" altLang="zh-CN" dirty="0"/>
              <a:t>IP</a:t>
            </a:r>
            <a:r>
              <a:rPr lang="zh-CN" altLang="zh-CN" dirty="0"/>
              <a:t>都不一样，这样才能做到既能快速抓取，又能减小被反爬虫机制封锁的机会。</a:t>
            </a:r>
          </a:p>
          <a:p>
            <a:endParaRPr lang="zh-CN" altLang="en-US" dirty="0"/>
          </a:p>
        </p:txBody>
      </p:sp>
    </p:spTree>
    <p:extLst>
      <p:ext uri="{BB962C8B-B14F-4D97-AF65-F5344CB8AC3E}">
        <p14:creationId xmlns:p14="http://schemas.microsoft.com/office/powerpoint/2010/main" val="13400864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310418" cy="4822695"/>
          </a:xfrm>
        </p:spPr>
        <p:txBody>
          <a:bodyPr>
            <a:normAutofit/>
          </a:bodyPr>
          <a:lstStyle/>
          <a:p>
            <a:pPr marL="0" indent="0">
              <a:lnSpc>
                <a:spcPct val="85000"/>
              </a:lnSpc>
              <a:spcBef>
                <a:spcPct val="0"/>
              </a:spcBef>
              <a:buNone/>
            </a:pPr>
            <a:r>
              <a:rPr lang="en-US" altLang="zh-CN" sz="4000" spc="-50" dirty="0" bmk="">
                <a:solidFill>
                  <a:srgbClr val="0070C0"/>
                </a:solidFill>
                <a:latin typeface="华文行楷" panose="02010800040101010101" pitchFamily="2" charset="-122"/>
                <a:ea typeface="华文行楷" panose="02010800040101010101" pitchFamily="2" charset="-122"/>
              </a:rPr>
              <a:t>12.4  </a:t>
            </a:r>
            <a:r>
              <a:rPr lang="zh-CN" altLang="zh-CN" sz="4000" spc="-50" dirty="0" bmk="">
                <a:solidFill>
                  <a:srgbClr val="0070C0"/>
                </a:solidFill>
                <a:latin typeface="华文行楷" panose="02010800040101010101" pitchFamily="2" charset="-122"/>
                <a:ea typeface="华文行楷" panose="02010800040101010101" pitchFamily="2" charset="-122"/>
              </a:rPr>
              <a:t>阶段案例</a:t>
            </a:r>
          </a:p>
          <a:p>
            <a:r>
              <a:rPr lang="en-US" altLang="zh-CN" dirty="0" smtClean="0"/>
              <a:t>         </a:t>
            </a:r>
            <a:r>
              <a:rPr lang="zh-CN" altLang="zh-CN" dirty="0" smtClean="0"/>
              <a:t>本章</a:t>
            </a:r>
            <a:r>
              <a:rPr lang="zh-CN" altLang="zh-CN" dirty="0"/>
              <a:t>之后，整个互联网都是实践目标。</a:t>
            </a:r>
          </a:p>
          <a:p>
            <a:pPr marL="0" indent="0">
              <a:lnSpc>
                <a:spcPct val="85000"/>
              </a:lnSpc>
              <a:spcBef>
                <a:spcPct val="0"/>
              </a:spcBef>
              <a:buNone/>
            </a:pPr>
            <a:r>
              <a:rPr lang="en-US" altLang="zh-CN" sz="4000" spc="-50" dirty="0" bmk="">
                <a:solidFill>
                  <a:srgbClr val="0070C0"/>
                </a:solidFill>
                <a:latin typeface="华文行楷" panose="02010800040101010101" pitchFamily="2" charset="-122"/>
                <a:ea typeface="华文行楷" panose="02010800040101010101" pitchFamily="2" charset="-122"/>
              </a:rPr>
              <a:t>12.5  </a:t>
            </a:r>
            <a:r>
              <a:rPr lang="zh-CN" altLang="zh-CN" sz="4000" spc="-50" dirty="0" bmk="">
                <a:solidFill>
                  <a:srgbClr val="0070C0"/>
                </a:solidFill>
                <a:latin typeface="华文行楷" panose="02010800040101010101" pitchFamily="2" charset="-122"/>
                <a:ea typeface="华文行楷" panose="02010800040101010101" pitchFamily="2" charset="-122"/>
              </a:rPr>
              <a:t>本章小结</a:t>
            </a:r>
          </a:p>
          <a:p>
            <a:r>
              <a:rPr lang="en-US" altLang="zh-CN" dirty="0" smtClean="0"/>
              <a:t>         </a:t>
            </a:r>
            <a:r>
              <a:rPr lang="zh-CN" altLang="zh-CN" dirty="0" smtClean="0"/>
              <a:t>本章</a:t>
            </a:r>
            <a:r>
              <a:rPr lang="zh-CN" altLang="zh-CN" dirty="0"/>
              <a:t>主要介绍了</a:t>
            </a:r>
            <a:r>
              <a:rPr lang="en-US" altLang="zh-CN" dirty="0" err="1"/>
              <a:t>Scrapy</a:t>
            </a:r>
            <a:r>
              <a:rPr lang="zh-CN" altLang="zh-CN" dirty="0"/>
              <a:t>中间件的高级用法和爬虫的批量部署。使用中间件可以让爬虫专注于提取数据，而像更换</a:t>
            </a:r>
            <a:r>
              <a:rPr lang="en-US" altLang="zh-CN" dirty="0"/>
              <a:t>IP</a:t>
            </a:r>
            <a:r>
              <a:rPr lang="zh-CN" altLang="zh-CN" dirty="0"/>
              <a:t>、获取登录</a:t>
            </a:r>
            <a:r>
              <a:rPr lang="en-US" altLang="zh-CN" dirty="0"/>
              <a:t>Session</a:t>
            </a:r>
            <a:r>
              <a:rPr lang="zh-CN" altLang="zh-CN" dirty="0"/>
              <a:t>等事情全部都交给中间件来做。这样可以让爬虫本身的代码更加简洁，也便于协同开发。</a:t>
            </a:r>
          </a:p>
          <a:p>
            <a:r>
              <a:rPr lang="en-US" altLang="zh-CN" dirty="0" smtClean="0"/>
              <a:t>         </a:t>
            </a:r>
            <a:r>
              <a:rPr lang="zh-CN" altLang="zh-CN" dirty="0" smtClean="0"/>
              <a:t>使用</a:t>
            </a:r>
            <a:r>
              <a:rPr lang="en-US" altLang="zh-CN" dirty="0" err="1"/>
              <a:t>Scrapyd</a:t>
            </a:r>
            <a:r>
              <a:rPr lang="zh-CN" altLang="zh-CN" dirty="0"/>
              <a:t>来部署爬虫，可以实现远程开关爬虫和批量部署爬虫，从而实现分布式爬虫。</a:t>
            </a:r>
          </a:p>
          <a:p>
            <a:endParaRPr lang="zh-CN" altLang="zh-CN" dirty="0"/>
          </a:p>
          <a:p>
            <a:endParaRPr lang="zh-CN" altLang="en-US" dirty="0"/>
          </a:p>
        </p:txBody>
      </p:sp>
    </p:spTree>
    <p:extLst>
      <p:ext uri="{BB962C8B-B14F-4D97-AF65-F5344CB8AC3E}">
        <p14:creationId xmlns:p14="http://schemas.microsoft.com/office/powerpoint/2010/main" val="204957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0156" y="1845734"/>
            <a:ext cx="10370634" cy="4023360"/>
          </a:xfrm>
        </p:spPr>
        <p:txBody>
          <a:bodyPr/>
          <a:lstStyle/>
          <a:p>
            <a:r>
              <a:rPr lang="en-US" altLang="zh-CN" dirty="0" smtClean="0"/>
              <a:t>         </a:t>
            </a:r>
            <a:r>
              <a:rPr lang="zh-CN" altLang="zh-CN" dirty="0" smtClean="0"/>
              <a:t>这</a:t>
            </a:r>
            <a:r>
              <a:rPr lang="zh-CN" altLang="zh-CN" dirty="0"/>
              <a:t>其实就是一个字典，字典的</a:t>
            </a:r>
            <a:r>
              <a:rPr lang="en-US" altLang="zh-CN" dirty="0"/>
              <a:t>Key</a:t>
            </a:r>
            <a:r>
              <a:rPr lang="zh-CN" altLang="zh-CN" dirty="0"/>
              <a:t>就是用点分隔的中间件路径，后面的数字表示这种中间件的顺序。由于中间件是按顺序运行的，因此如果遇到后一个中间件依赖前一个中间件的情况，中间件的顺序就至关重要。</a:t>
            </a:r>
          </a:p>
          <a:p>
            <a:r>
              <a:rPr lang="en-US" altLang="zh-CN" dirty="0" smtClean="0"/>
              <a:t>         </a:t>
            </a:r>
            <a:r>
              <a:rPr lang="zh-CN" altLang="zh-CN" dirty="0" smtClean="0"/>
              <a:t>如何</a:t>
            </a:r>
            <a:r>
              <a:rPr lang="zh-CN" altLang="zh-CN" dirty="0"/>
              <a:t>确定后面的数字应该怎么写呢？最简单的办法就是从</a:t>
            </a:r>
            <a:r>
              <a:rPr lang="en-US" altLang="zh-CN" dirty="0"/>
              <a:t>543</a:t>
            </a:r>
            <a:r>
              <a:rPr lang="zh-CN" altLang="zh-CN" dirty="0"/>
              <a:t>开始，逐渐加一，这样一般不会出现什么大问题。如果想把中间件做得更专业一点，那就需要知道</a:t>
            </a:r>
            <a:r>
              <a:rPr lang="en-US" altLang="zh-CN" dirty="0" err="1"/>
              <a:t>Scrapy</a:t>
            </a:r>
            <a:r>
              <a:rPr lang="zh-CN" altLang="zh-CN" dirty="0"/>
              <a:t>自带中间件的顺序，如图</a:t>
            </a:r>
            <a:r>
              <a:rPr lang="en-US" altLang="zh-CN" dirty="0"/>
              <a:t>12-4</a:t>
            </a:r>
            <a:r>
              <a:rPr lang="zh-CN" altLang="zh-CN" dirty="0"/>
              <a:t>所示。</a:t>
            </a:r>
          </a:p>
          <a:p>
            <a:endParaRPr lang="zh-CN" altLang="en-US" dirty="0"/>
          </a:p>
        </p:txBody>
      </p:sp>
    </p:spTree>
    <p:extLst>
      <p:ext uri="{BB962C8B-B14F-4D97-AF65-F5344CB8AC3E}">
        <p14:creationId xmlns:p14="http://schemas.microsoft.com/office/powerpoint/2010/main" val="244594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9102" y="1954638"/>
            <a:ext cx="9283081" cy="330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96035" y="5775660"/>
            <a:ext cx="420499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自带中间件</a:t>
            </a:r>
            <a:r>
              <a:rPr lang="zh-CN" altLang="zh-CN" b="1" kern="1000" dirty="0">
                <a:latin typeface="Times New Roman" panose="02020603050405020304" pitchFamily="18" charset="0"/>
                <a:ea typeface="方正书宋简体"/>
                <a:cs typeface="Times New Roman" panose="02020603050405020304" pitchFamily="18" charset="0"/>
              </a:rPr>
              <a:t>及其顺</a:t>
            </a:r>
            <a:r>
              <a:rPr lang="zh-CN" altLang="zh-CN" b="1" kern="100" dirty="0">
                <a:latin typeface="Times New Roman" panose="02020603050405020304" pitchFamily="18" charset="0"/>
                <a:ea typeface="方正书宋简体"/>
                <a:cs typeface="Times New Roman" panose="02020603050405020304" pitchFamily="18" charset="0"/>
              </a:rPr>
              <a:t>序编号</a:t>
            </a:r>
            <a:endParaRPr lang="zh-CN" altLang="en-US" b="1" dirty="0"/>
          </a:p>
        </p:txBody>
      </p:sp>
    </p:spTree>
    <p:extLst>
      <p:ext uri="{BB962C8B-B14F-4D97-AF65-F5344CB8AC3E}">
        <p14:creationId xmlns:p14="http://schemas.microsoft.com/office/powerpoint/2010/main" val="3785087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8282" y="1901490"/>
            <a:ext cx="10928195" cy="4023360"/>
          </a:xfrm>
        </p:spPr>
        <p:txBody>
          <a:bodyPr/>
          <a:lstStyle/>
          <a:p>
            <a:r>
              <a:rPr lang="en-US" altLang="zh-CN" dirty="0" smtClean="0"/>
              <a:t>          </a:t>
            </a:r>
            <a:r>
              <a:rPr lang="zh-CN" altLang="zh-CN" dirty="0" smtClean="0"/>
              <a:t>数字</a:t>
            </a:r>
            <a:r>
              <a:rPr lang="zh-CN" altLang="zh-CN" dirty="0"/>
              <a:t>越小的中间件越先执行，例如</a:t>
            </a:r>
            <a:r>
              <a:rPr lang="en-US" altLang="zh-CN" dirty="0" err="1"/>
              <a:t>Scrapy</a:t>
            </a:r>
            <a:r>
              <a:rPr lang="zh-CN" altLang="zh-CN" dirty="0"/>
              <a:t>自带的第</a:t>
            </a:r>
            <a:r>
              <a:rPr lang="en-US" altLang="zh-CN" dirty="0"/>
              <a:t>1</a:t>
            </a:r>
            <a:r>
              <a:rPr lang="zh-CN" altLang="zh-CN" dirty="0"/>
              <a:t>个中间件</a:t>
            </a:r>
            <a:r>
              <a:rPr lang="en-US" altLang="zh-CN" dirty="0" err="1"/>
              <a:t>RobotsTxtMiddleware</a:t>
            </a:r>
            <a:r>
              <a:rPr lang="zh-CN" altLang="zh-CN" dirty="0"/>
              <a:t>，它的作用是首先查看</a:t>
            </a:r>
            <a:r>
              <a:rPr lang="en-US" altLang="zh-CN" dirty="0"/>
              <a:t>settings.py</a:t>
            </a:r>
            <a:r>
              <a:rPr lang="zh-CN" altLang="zh-CN" dirty="0"/>
              <a:t>中</a:t>
            </a:r>
            <a:r>
              <a:rPr lang="en-US" altLang="zh-CN" dirty="0"/>
              <a:t>ROBOTSTXT</a:t>
            </a:r>
            <a:r>
              <a:rPr lang="en-US" altLang="zh-CN" dirty="0" smtClean="0"/>
              <a:t>_ OBEY</a:t>
            </a:r>
            <a:r>
              <a:rPr lang="zh-CN" altLang="zh-CN" dirty="0"/>
              <a:t>这一项的配置是</a:t>
            </a:r>
            <a:r>
              <a:rPr lang="en-US" altLang="zh-CN" dirty="0"/>
              <a:t>True</a:t>
            </a:r>
            <a:r>
              <a:rPr lang="zh-CN" altLang="zh-CN" dirty="0"/>
              <a:t>还是</a:t>
            </a:r>
            <a:r>
              <a:rPr lang="en-US" altLang="zh-CN" dirty="0"/>
              <a:t>False</a:t>
            </a:r>
            <a:r>
              <a:rPr lang="zh-CN" altLang="zh-CN" dirty="0" smtClean="0"/>
              <a:t>。</a:t>
            </a:r>
            <a:endParaRPr lang="en-US" altLang="zh-CN" dirty="0" smtClean="0"/>
          </a:p>
          <a:p>
            <a:r>
              <a:rPr lang="en-US" altLang="zh-CN" dirty="0"/>
              <a:t> </a:t>
            </a:r>
            <a:r>
              <a:rPr lang="en-US" altLang="zh-CN" dirty="0" smtClean="0"/>
              <a:t>        </a:t>
            </a:r>
            <a:r>
              <a:rPr lang="zh-CN" altLang="zh-CN" dirty="0" smtClean="0"/>
              <a:t>如果</a:t>
            </a:r>
            <a:r>
              <a:rPr lang="zh-CN" altLang="zh-CN" dirty="0"/>
              <a:t>是</a:t>
            </a:r>
            <a:r>
              <a:rPr lang="en-US" altLang="zh-CN" dirty="0"/>
              <a:t>True</a:t>
            </a:r>
            <a:r>
              <a:rPr lang="zh-CN" altLang="zh-CN" dirty="0"/>
              <a:t>，表示要遵守</a:t>
            </a:r>
            <a:r>
              <a:rPr lang="en-US" altLang="zh-CN" dirty="0"/>
              <a:t>Robots.txt</a:t>
            </a:r>
            <a:r>
              <a:rPr lang="zh-CN" altLang="zh-CN" dirty="0"/>
              <a:t>协议，它就会检查将要访问的网址能不能被允许访问，如果不被允许访问，那么直接就取消这一次请求，接下来的和这次请求有关的各种操作全部都不需要继续了。</a:t>
            </a:r>
          </a:p>
          <a:p>
            <a:endParaRPr lang="zh-CN" altLang="en-US" dirty="0"/>
          </a:p>
        </p:txBody>
      </p:sp>
    </p:spTree>
    <p:extLst>
      <p:ext uri="{BB962C8B-B14F-4D97-AF65-F5344CB8AC3E}">
        <p14:creationId xmlns:p14="http://schemas.microsoft.com/office/powerpoint/2010/main" val="2811524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9863" y="1845734"/>
            <a:ext cx="11229278" cy="4023360"/>
          </a:xfrm>
        </p:spPr>
        <p:txBody>
          <a:bodyPr>
            <a:normAutofit/>
          </a:bodyPr>
          <a:lstStyle/>
          <a:p>
            <a:r>
              <a:rPr lang="en-US" altLang="zh-CN" dirty="0" smtClean="0"/>
              <a:t>         </a:t>
            </a:r>
            <a:r>
              <a:rPr lang="zh-CN" altLang="zh-CN" dirty="0" smtClean="0"/>
              <a:t>开发</a:t>
            </a:r>
            <a:r>
              <a:rPr lang="zh-CN" altLang="zh-CN" dirty="0"/>
              <a:t>者自定义的中间件，会被按顺序插入到</a:t>
            </a:r>
            <a:r>
              <a:rPr lang="en-US" altLang="zh-CN" dirty="0" err="1"/>
              <a:t>Scrapy</a:t>
            </a:r>
            <a:r>
              <a:rPr lang="zh-CN" altLang="zh-CN" dirty="0"/>
              <a:t>自带的中间件中。爬虫会按照从</a:t>
            </a:r>
            <a:r>
              <a:rPr lang="en-US" altLang="zh-CN" dirty="0"/>
              <a:t>100</a:t>
            </a:r>
            <a:r>
              <a:rPr lang="zh-CN" altLang="zh-CN" dirty="0"/>
              <a:t>～</a:t>
            </a:r>
            <a:r>
              <a:rPr lang="en-US" altLang="zh-CN" dirty="0"/>
              <a:t>900</a:t>
            </a:r>
            <a:r>
              <a:rPr lang="zh-CN" altLang="zh-CN" dirty="0"/>
              <a:t>的顺序依次运行所有的中间件。直到所有中间件全部运行完成，或者遇到某一个中间件而取消了这次请求。</a:t>
            </a:r>
          </a:p>
          <a:p>
            <a:r>
              <a:rPr lang="en-US" altLang="zh-CN" dirty="0" smtClean="0"/>
              <a:t>         </a:t>
            </a:r>
            <a:r>
              <a:rPr lang="en-US" altLang="zh-CN" dirty="0" err="1" smtClean="0"/>
              <a:t>Scrapy</a:t>
            </a:r>
            <a:r>
              <a:rPr lang="zh-CN" altLang="zh-CN" dirty="0"/>
              <a:t>其实自带了</a:t>
            </a:r>
            <a:r>
              <a:rPr lang="en-US" altLang="zh-CN" dirty="0"/>
              <a:t>UA</a:t>
            </a:r>
            <a:r>
              <a:rPr lang="zh-CN" altLang="zh-CN" dirty="0"/>
              <a:t>中间件（</a:t>
            </a:r>
            <a:r>
              <a:rPr lang="en-US" altLang="zh-CN" dirty="0" err="1"/>
              <a:t>UserAgentMiddleware</a:t>
            </a:r>
            <a:r>
              <a:rPr lang="zh-CN" altLang="zh-CN" dirty="0"/>
              <a:t>）、代理中间件（</a:t>
            </a:r>
            <a:r>
              <a:rPr lang="en-US" altLang="zh-CN" dirty="0" err="1"/>
              <a:t>HttpProxyMiddleware</a:t>
            </a:r>
            <a:r>
              <a:rPr lang="zh-CN" altLang="zh-CN" dirty="0"/>
              <a:t>）和重试中间件（</a:t>
            </a:r>
            <a:r>
              <a:rPr lang="en-US" altLang="zh-CN" dirty="0" err="1"/>
              <a:t>RetryMiddleware</a:t>
            </a:r>
            <a:r>
              <a:rPr lang="zh-CN" altLang="zh-CN" dirty="0"/>
              <a:t>）。所以，从“原则上”说，要自己开发这</a:t>
            </a:r>
            <a:r>
              <a:rPr lang="en-US" altLang="zh-CN" dirty="0"/>
              <a:t>3</a:t>
            </a:r>
            <a:r>
              <a:rPr lang="zh-CN" altLang="zh-CN" dirty="0"/>
              <a:t>个中间件，需要先禁用</a:t>
            </a:r>
            <a:r>
              <a:rPr lang="en-US" altLang="zh-CN" dirty="0" err="1"/>
              <a:t>Scrapy</a:t>
            </a:r>
            <a:r>
              <a:rPr lang="zh-CN" altLang="zh-CN" dirty="0"/>
              <a:t>里面自带的这</a:t>
            </a:r>
            <a:r>
              <a:rPr lang="en-US" altLang="zh-CN" dirty="0"/>
              <a:t>3</a:t>
            </a:r>
            <a:r>
              <a:rPr lang="zh-CN" altLang="zh-CN" dirty="0"/>
              <a:t>个中间件</a:t>
            </a:r>
            <a:r>
              <a:rPr lang="zh-CN" altLang="zh-CN" dirty="0" smtClean="0"/>
              <a:t>。</a:t>
            </a:r>
            <a:endParaRPr lang="zh-CN" altLang="en-US" dirty="0"/>
          </a:p>
        </p:txBody>
      </p:sp>
    </p:spTree>
    <p:extLst>
      <p:ext uri="{BB962C8B-B14F-4D97-AF65-F5344CB8AC3E}">
        <p14:creationId xmlns:p14="http://schemas.microsoft.com/office/powerpoint/2010/main" val="1244446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058400" cy="4811544"/>
          </a:xfrm>
        </p:spPr>
        <p:txBody>
          <a:bodyPr>
            <a:normAutofit fontScale="92500" lnSpcReduction="10000"/>
          </a:bodyPr>
          <a:lstStyle/>
          <a:p>
            <a:r>
              <a:rPr lang="en-US" altLang="zh-CN" sz="3000" dirty="0" smtClean="0"/>
              <a:t>         </a:t>
            </a:r>
            <a:r>
              <a:rPr lang="zh-CN" altLang="zh-CN" sz="3000" dirty="0" smtClean="0"/>
              <a:t>要</a:t>
            </a:r>
            <a:r>
              <a:rPr lang="zh-CN" altLang="zh-CN" sz="3000" dirty="0"/>
              <a:t>禁用</a:t>
            </a:r>
            <a:r>
              <a:rPr lang="en-US" altLang="zh-CN" sz="3000" dirty="0" err="1"/>
              <a:t>Scrapy</a:t>
            </a:r>
            <a:r>
              <a:rPr lang="zh-CN" altLang="zh-CN" sz="3000" dirty="0"/>
              <a:t>的中间件，需要在</a:t>
            </a:r>
            <a:r>
              <a:rPr lang="en-US" altLang="zh-CN" sz="3000" dirty="0"/>
              <a:t>settings.py</a:t>
            </a:r>
            <a:r>
              <a:rPr lang="zh-CN" altLang="zh-CN" sz="3000" dirty="0"/>
              <a:t>里面将这个中间件的顺序设为</a:t>
            </a:r>
            <a:r>
              <a:rPr lang="en-US" altLang="zh-CN" sz="3000" dirty="0"/>
              <a:t>None</a:t>
            </a:r>
            <a:r>
              <a:rPr lang="zh-CN" altLang="zh-CN" sz="3000" dirty="0"/>
              <a:t>：</a:t>
            </a:r>
          </a:p>
          <a:p>
            <a:r>
              <a:rPr lang="zh-CN" altLang="zh-CN" dirty="0">
                <a:solidFill>
                  <a:srgbClr val="0070C0"/>
                </a:solidFill>
              </a:rPr>
              <a:t>DOWNLOADER_MIDDLEWARES = {</a:t>
            </a:r>
          </a:p>
          <a:p>
            <a:r>
              <a:rPr lang="en-US" altLang="zh-CN" dirty="0">
                <a:solidFill>
                  <a:srgbClr val="0070C0"/>
                </a:solidFill>
              </a:rPr>
              <a:t>  '</a:t>
            </a:r>
            <a:r>
              <a:rPr lang="en-US" altLang="zh-CN" dirty="0" err="1">
                <a:solidFill>
                  <a:srgbClr val="0070C0"/>
                </a:solidFill>
              </a:rPr>
              <a:t>AdvanceSpider.middlewares.ProxyMiddleware</a:t>
            </a:r>
            <a:r>
              <a:rPr lang="en-US" altLang="zh-CN" dirty="0">
                <a:solidFill>
                  <a:srgbClr val="0070C0"/>
                </a:solidFill>
              </a:rPr>
              <a:t>': 543,</a:t>
            </a:r>
            <a:endParaRPr lang="zh-CN" altLang="zh-CN" dirty="0">
              <a:solidFill>
                <a:srgbClr val="0070C0"/>
              </a:solidFill>
            </a:endParaRPr>
          </a:p>
          <a:p>
            <a:r>
              <a:rPr lang="en-US" altLang="zh-CN" dirty="0">
                <a:solidFill>
                  <a:srgbClr val="0070C0"/>
                </a:solidFill>
              </a:rPr>
              <a:t>  'scrapy.contrib.downloadermiddleware.useragent.UserAgentMiddleware': None,</a:t>
            </a:r>
            <a:endParaRPr lang="zh-CN" altLang="zh-CN" dirty="0">
              <a:solidFill>
                <a:srgbClr val="0070C0"/>
              </a:solidFill>
            </a:endParaRPr>
          </a:p>
          <a:p>
            <a:r>
              <a:rPr lang="en-US" altLang="zh-CN" dirty="0">
                <a:solidFill>
                  <a:srgbClr val="0070C0"/>
                </a:solidFill>
              </a:rPr>
              <a:t>  'scrapy.contrib.downloadermiddleware.httpproxy.HttpProxyMiddleware': None</a:t>
            </a:r>
            <a:endParaRPr lang="zh-CN" altLang="zh-CN" dirty="0">
              <a:solidFill>
                <a:srgbClr val="0070C0"/>
              </a:solidFill>
            </a:endParaRPr>
          </a:p>
          <a:p>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74898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12</a:t>
            </a:r>
            <a:r>
              <a:rPr lang="zh-CN" altLang="en-US" dirty="0" smtClean="0"/>
              <a:t>章  </a:t>
            </a:r>
            <a:r>
              <a:rPr lang="en-US" altLang="zh-CN" dirty="0" err="1"/>
              <a:t>Scrapy</a:t>
            </a:r>
            <a:r>
              <a:rPr lang="zh-CN" altLang="zh-CN" dirty="0"/>
              <a:t>高级应用</a:t>
            </a:r>
          </a:p>
        </p:txBody>
      </p:sp>
      <p:sp>
        <p:nvSpPr>
          <p:cNvPr id="3" name="内容占位符 2"/>
          <p:cNvSpPr>
            <a:spLocks noGrp="1"/>
          </p:cNvSpPr>
          <p:nvPr>
            <p:ph idx="1"/>
          </p:nvPr>
        </p:nvSpPr>
        <p:spPr>
          <a:xfrm>
            <a:off x="649001" y="1845734"/>
            <a:ext cx="10954958" cy="4499310"/>
          </a:xfrm>
        </p:spPr>
        <p:txBody>
          <a:bodyPr>
            <a:normAutofit/>
          </a:bodyPr>
          <a:lstStyle/>
          <a:p>
            <a:r>
              <a:rPr lang="en-US" altLang="zh-CN" dirty="0" smtClean="0"/>
              <a:t>         </a:t>
            </a:r>
            <a:r>
              <a:rPr lang="en-US" altLang="zh-CN" dirty="0" err="1" smtClean="0"/>
              <a:t>Scrapy</a:t>
            </a:r>
            <a:r>
              <a:rPr lang="zh-CN" altLang="zh-CN" dirty="0"/>
              <a:t>既然是一个框架，那么它有别于</a:t>
            </a:r>
            <a:r>
              <a:rPr lang="en-US" altLang="zh-CN" dirty="0"/>
              <a:t>requests</a:t>
            </a:r>
            <a:r>
              <a:rPr lang="zh-CN" altLang="zh-CN" dirty="0"/>
              <a:t>爬虫的地方就不仅仅是速度</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zh-CN" altLang="zh-CN" dirty="0"/>
              <a:t>爬虫开发中，</a:t>
            </a:r>
            <a:r>
              <a:rPr lang="en-US" altLang="zh-CN" dirty="0"/>
              <a:t>requests</a:t>
            </a:r>
            <a:r>
              <a:rPr lang="zh-CN" altLang="zh-CN" dirty="0"/>
              <a:t>爬虫需要手动开发大量代码来实现重试和异常处理。但如果使用</a:t>
            </a:r>
            <a:r>
              <a:rPr lang="en-US" altLang="zh-CN" dirty="0" err="1"/>
              <a:t>Scrapy</a:t>
            </a:r>
            <a:r>
              <a:rPr lang="zh-CN" altLang="zh-CN" dirty="0"/>
              <a:t>，就能在它的框架内很容易地实现各种操作</a:t>
            </a:r>
            <a:r>
              <a:rPr lang="zh-CN" altLang="zh-CN" dirty="0" smtClean="0"/>
              <a:t>。</a:t>
            </a:r>
            <a:endParaRPr lang="zh-CN" altLang="zh-CN" dirty="0"/>
          </a:p>
        </p:txBody>
      </p:sp>
      <p:pic>
        <p:nvPicPr>
          <p:cNvPr id="4"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4687" y="4219189"/>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388476" cy="4023360"/>
          </a:xfrm>
        </p:spPr>
        <p:txBody>
          <a:bodyPr/>
          <a:lstStyle/>
          <a:p>
            <a:r>
              <a:rPr lang="en-US" altLang="zh-CN" dirty="0" smtClean="0"/>
              <a:t>         </a:t>
            </a:r>
            <a:r>
              <a:rPr lang="zh-CN" altLang="zh-CN" dirty="0" smtClean="0"/>
              <a:t>为什么</a:t>
            </a:r>
            <a:r>
              <a:rPr lang="zh-CN" altLang="zh-CN" dirty="0"/>
              <a:t>说“原则上”应该禁用呢？先查看</a:t>
            </a:r>
            <a:r>
              <a:rPr lang="en-US" altLang="zh-CN" dirty="0" err="1"/>
              <a:t>Scrapy</a:t>
            </a:r>
            <a:r>
              <a:rPr lang="zh-CN" altLang="zh-CN" dirty="0"/>
              <a:t>自带的代理中间件的源代码，如图</a:t>
            </a:r>
            <a:r>
              <a:rPr lang="en-US" altLang="zh-CN" dirty="0"/>
              <a:t>12-5</a:t>
            </a:r>
            <a:r>
              <a:rPr lang="zh-CN" altLang="zh-CN" dirty="0"/>
              <a:t>所示：</a:t>
            </a:r>
          </a:p>
          <a:p>
            <a:r>
              <a:rPr lang="en-US" altLang="zh-CN" dirty="0" smtClean="0"/>
              <a:t>         </a:t>
            </a:r>
            <a:r>
              <a:rPr lang="zh-CN" altLang="zh-CN" dirty="0" smtClean="0"/>
              <a:t>从</a:t>
            </a:r>
            <a:r>
              <a:rPr lang="zh-CN" altLang="zh-CN" dirty="0"/>
              <a:t>图</a:t>
            </a:r>
            <a:r>
              <a:rPr lang="en-US" altLang="zh-CN" dirty="0"/>
              <a:t>12-5</a:t>
            </a:r>
            <a:r>
              <a:rPr lang="zh-CN" altLang="zh-CN" dirty="0"/>
              <a:t>可以看出，如果</a:t>
            </a:r>
            <a:r>
              <a:rPr lang="en-US" altLang="zh-CN" dirty="0" err="1"/>
              <a:t>Scrapy</a:t>
            </a:r>
            <a:r>
              <a:rPr lang="zh-CN" altLang="zh-CN" dirty="0"/>
              <a:t>发现这个请求已经被设置了代理，那么这个中间件就会什么也不做，直接返回。因此虽然</a:t>
            </a:r>
            <a:r>
              <a:rPr lang="en-US" altLang="zh-CN" dirty="0" err="1"/>
              <a:t>Scrapy</a:t>
            </a:r>
            <a:r>
              <a:rPr lang="zh-CN" altLang="zh-CN" dirty="0"/>
              <a:t>自带的这个代理中间件顺序为</a:t>
            </a:r>
            <a:r>
              <a:rPr lang="en-US" altLang="zh-CN" dirty="0"/>
              <a:t>750</a:t>
            </a:r>
            <a:r>
              <a:rPr lang="zh-CN" altLang="zh-CN" dirty="0"/>
              <a:t>，比开发者自定义的代理中间件的顺序</a:t>
            </a:r>
            <a:r>
              <a:rPr lang="en-US" altLang="zh-CN" dirty="0"/>
              <a:t>543</a:t>
            </a:r>
            <a:r>
              <a:rPr lang="zh-CN" altLang="zh-CN" dirty="0"/>
              <a:t>大，但是它并不会覆盖开发者自己定义的代理信息，所以即使不禁用系统自带的这个代理中间件也没有关系。</a:t>
            </a:r>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88647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2077" y="1882223"/>
            <a:ext cx="5212421" cy="387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29338" y="5898325"/>
            <a:ext cx="425789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12-5</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自带代理中间件的源代码</a:t>
            </a:r>
            <a:r>
              <a:rPr lang="zh-CN" altLang="zh-CN" b="1" kern="100" dirty="0">
                <a:ea typeface="Times New Roman" panose="02020603050405020304" pitchFamily="18" charset="0"/>
              </a:rPr>
              <a:t> </a:t>
            </a:r>
            <a:endParaRPr lang="zh-CN" altLang="en-US" b="1" dirty="0"/>
          </a:p>
        </p:txBody>
      </p:sp>
    </p:spTree>
    <p:extLst>
      <p:ext uri="{BB962C8B-B14F-4D97-AF65-F5344CB8AC3E}">
        <p14:creationId xmlns:p14="http://schemas.microsoft.com/office/powerpoint/2010/main" val="1775178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完整</a:t>
            </a:r>
            <a:r>
              <a:rPr lang="zh-CN" altLang="zh-CN" dirty="0"/>
              <a:t>地激活自定义中间件的</a:t>
            </a:r>
            <a:r>
              <a:rPr lang="en-US" altLang="zh-CN" dirty="0"/>
              <a:t>settings.py</a:t>
            </a:r>
            <a:r>
              <a:rPr lang="zh-CN" altLang="zh-CN" dirty="0"/>
              <a:t>的部分内容如图</a:t>
            </a:r>
            <a:r>
              <a:rPr lang="en-US" altLang="zh-CN" dirty="0"/>
              <a:t>12-6</a:t>
            </a:r>
            <a:r>
              <a:rPr lang="zh-CN" altLang="zh-CN" dirty="0"/>
              <a:t>所示。</a:t>
            </a:r>
          </a:p>
          <a:p>
            <a:endParaRPr lang="zh-CN" altLang="en-US" dirty="0"/>
          </a:p>
        </p:txBody>
      </p:sp>
      <p:pic>
        <p:nvPicPr>
          <p:cNvPr id="7170"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5201" y="2649189"/>
            <a:ext cx="4860877" cy="314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62424" y="5869094"/>
            <a:ext cx="5075428"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12-6  </a:t>
            </a:r>
            <a:r>
              <a:rPr lang="zh-CN" altLang="zh-CN" b="1" kern="100" dirty="0">
                <a:latin typeface="Times New Roman" panose="02020603050405020304" pitchFamily="18" charset="0"/>
                <a:ea typeface="方正书宋简体"/>
                <a:cs typeface="Times New Roman" panose="02020603050405020304" pitchFamily="18" charset="0"/>
              </a:rPr>
              <a:t>激活代理中间件的</a:t>
            </a:r>
            <a:r>
              <a:rPr lang="en-US" altLang="zh-CN" b="1" kern="100" dirty="0">
                <a:latin typeface="Times New Roman" panose="02020603050405020304" pitchFamily="18" charset="0"/>
                <a:ea typeface="方正书宋简体"/>
              </a:rPr>
              <a:t>settings.py</a:t>
            </a:r>
            <a:r>
              <a:rPr lang="zh-CN" altLang="zh-CN" b="1" kern="100" dirty="0">
                <a:latin typeface="Times New Roman" panose="02020603050405020304" pitchFamily="18" charset="0"/>
                <a:ea typeface="方正书宋简体"/>
                <a:cs typeface="Times New Roman" panose="02020603050405020304" pitchFamily="18" charset="0"/>
              </a:rPr>
              <a:t>的部分内容</a:t>
            </a:r>
            <a:endParaRPr lang="zh-CN" altLang="en-US" b="1" dirty="0"/>
          </a:p>
        </p:txBody>
      </p:sp>
    </p:spTree>
    <p:extLst>
      <p:ext uri="{BB962C8B-B14F-4D97-AF65-F5344CB8AC3E}">
        <p14:creationId xmlns:p14="http://schemas.microsoft.com/office/powerpoint/2010/main" val="25474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配置</a:t>
            </a:r>
            <a:r>
              <a:rPr lang="zh-CN" altLang="zh-CN" dirty="0"/>
              <a:t>好以后运行爬虫，爬虫会在每次请求前都随机设置一个代理。要测试代理中间件的运行效果，可以使用下面这个练习页面：</a:t>
            </a:r>
          </a:p>
          <a:p>
            <a:r>
              <a:rPr lang="en-US" altLang="zh-CN" dirty="0">
                <a:solidFill>
                  <a:srgbClr val="0070C0"/>
                </a:solidFill>
              </a:rPr>
              <a:t>http://exercise.kingname.info/exercise_middleware_ip</a:t>
            </a:r>
            <a:endParaRPr lang="zh-CN" altLang="zh-CN" dirty="0">
              <a:solidFill>
                <a:srgbClr val="0070C0"/>
              </a:solidFill>
            </a:endParaRPr>
          </a:p>
          <a:p>
            <a:r>
              <a:rPr lang="en-US" altLang="zh-CN" dirty="0" smtClean="0"/>
              <a:t>         </a:t>
            </a:r>
            <a:r>
              <a:rPr lang="zh-CN" altLang="zh-CN" dirty="0" smtClean="0"/>
              <a:t>这个</a:t>
            </a:r>
            <a:r>
              <a:rPr lang="zh-CN" altLang="zh-CN" dirty="0"/>
              <a:t>页面会返回爬虫的</a:t>
            </a:r>
            <a:r>
              <a:rPr lang="en-US" altLang="zh-CN" dirty="0"/>
              <a:t>IP</a:t>
            </a:r>
            <a:r>
              <a:rPr lang="zh-CN" altLang="zh-CN" dirty="0"/>
              <a:t>地址，直接在网页上打开，如图</a:t>
            </a:r>
            <a:r>
              <a:rPr lang="en-US" altLang="zh-CN" dirty="0"/>
              <a:t>12-7</a:t>
            </a:r>
            <a:r>
              <a:rPr lang="zh-CN" altLang="zh-CN" dirty="0"/>
              <a:t>所示。</a:t>
            </a:r>
          </a:p>
          <a:p>
            <a:endParaRPr lang="zh-CN" altLang="en-US" dirty="0"/>
          </a:p>
        </p:txBody>
      </p:sp>
    </p:spTree>
    <p:extLst>
      <p:ext uri="{BB962C8B-B14F-4D97-AF65-F5344CB8AC3E}">
        <p14:creationId xmlns:p14="http://schemas.microsoft.com/office/powerpoint/2010/main" val="2234058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939" y="2067738"/>
            <a:ext cx="7789732" cy="345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14376" y="5842569"/>
            <a:ext cx="30315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12-7</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代理中间件练</a:t>
            </a:r>
            <a:r>
              <a:rPr lang="zh-CN" altLang="zh-CN" b="1" kern="1000" dirty="0">
                <a:latin typeface="Times New Roman" panose="02020603050405020304" pitchFamily="18" charset="0"/>
                <a:ea typeface="方正书宋简体"/>
                <a:cs typeface="Times New Roman" panose="02020603050405020304" pitchFamily="18" charset="0"/>
              </a:rPr>
              <a:t>习页面</a:t>
            </a:r>
            <a:endParaRPr lang="zh-CN" altLang="en-US" b="1" dirty="0"/>
          </a:p>
        </p:txBody>
      </p:sp>
    </p:spTree>
    <p:extLst>
      <p:ext uri="{BB962C8B-B14F-4D97-AF65-F5344CB8AC3E}">
        <p14:creationId xmlns:p14="http://schemas.microsoft.com/office/powerpoint/2010/main" val="298960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这个</a:t>
            </a:r>
            <a:r>
              <a:rPr lang="zh-CN" altLang="zh-CN" dirty="0"/>
              <a:t>练习页支持翻页功能，在网址后面加上“</a:t>
            </a:r>
            <a:r>
              <a:rPr lang="en-US" altLang="zh-CN" dirty="0"/>
              <a:t>/</a:t>
            </a:r>
            <a:r>
              <a:rPr lang="zh-CN" altLang="zh-CN" dirty="0"/>
              <a:t>页数”即可翻页。例如第</a:t>
            </a:r>
            <a:r>
              <a:rPr lang="en-US" altLang="zh-CN" dirty="0"/>
              <a:t>100</a:t>
            </a:r>
            <a:r>
              <a:rPr lang="zh-CN" altLang="zh-CN" dirty="0"/>
              <a:t>页的网址为：</a:t>
            </a:r>
          </a:p>
          <a:p>
            <a:r>
              <a:rPr lang="en-US" altLang="zh-CN" dirty="0">
                <a:solidFill>
                  <a:srgbClr val="0070C0"/>
                </a:solidFill>
              </a:rPr>
              <a:t>http://exercise.kingname.info/exercise_middleware_ip/100</a:t>
            </a:r>
            <a:endParaRPr lang="zh-CN" altLang="zh-CN" dirty="0">
              <a:solidFill>
                <a:srgbClr val="0070C0"/>
              </a:solidFill>
            </a:endParaRPr>
          </a:p>
          <a:p>
            <a:r>
              <a:rPr lang="en-US" altLang="zh-CN" dirty="0" smtClean="0"/>
              <a:t>         </a:t>
            </a:r>
            <a:r>
              <a:rPr lang="zh-CN" altLang="zh-CN" dirty="0" smtClean="0"/>
              <a:t>使用</a:t>
            </a:r>
            <a:r>
              <a:rPr lang="zh-CN" altLang="zh-CN" dirty="0"/>
              <a:t>了代理中间件为每次请求更换代理的运行结果，如图</a:t>
            </a:r>
            <a:r>
              <a:rPr lang="en-US" altLang="zh-CN" dirty="0"/>
              <a:t>12-8</a:t>
            </a:r>
            <a:r>
              <a:rPr lang="zh-CN" altLang="zh-CN" dirty="0"/>
              <a:t>所示。</a:t>
            </a:r>
          </a:p>
          <a:p>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938" y="4184786"/>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03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3786" y="1899610"/>
            <a:ext cx="5438994" cy="374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75630" y="5786812"/>
            <a:ext cx="510909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12-8</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使用代理中间件后访问练习页的返回结果</a:t>
            </a:r>
            <a:endParaRPr lang="zh-CN" altLang="en-US" b="1" dirty="0"/>
          </a:p>
        </p:txBody>
      </p:sp>
    </p:spTree>
    <p:extLst>
      <p:ext uri="{BB962C8B-B14F-4D97-AF65-F5344CB8AC3E}">
        <p14:creationId xmlns:p14="http://schemas.microsoft.com/office/powerpoint/2010/main" val="1142069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代理</a:t>
            </a:r>
            <a:r>
              <a:rPr lang="zh-CN" altLang="zh-CN" dirty="0"/>
              <a:t>中间件的可用代理列表不一定非要写在</a:t>
            </a:r>
            <a:r>
              <a:rPr lang="en-US" altLang="zh-CN" dirty="0"/>
              <a:t>settings.py</a:t>
            </a:r>
            <a:r>
              <a:rPr lang="zh-CN" altLang="zh-CN" dirty="0"/>
              <a:t>里面，也可以将它们写到数据库或者</a:t>
            </a:r>
            <a:r>
              <a:rPr lang="en-US" altLang="zh-CN" dirty="0" err="1"/>
              <a:t>Redis</a:t>
            </a:r>
            <a:r>
              <a:rPr lang="zh-CN" altLang="zh-CN" dirty="0"/>
              <a:t>中。一个可行的自动更换代理的爬虫系统，应该有如下的</a:t>
            </a:r>
            <a:r>
              <a:rPr lang="en-US" altLang="zh-CN" dirty="0"/>
              <a:t>3</a:t>
            </a:r>
            <a:r>
              <a:rPr lang="zh-CN" altLang="zh-CN" dirty="0"/>
              <a:t>个功能。</a:t>
            </a:r>
          </a:p>
          <a:p>
            <a:pPr marL="0" indent="0">
              <a:buNone/>
            </a:pPr>
            <a:r>
              <a:rPr lang="zh-CN" altLang="zh-CN" dirty="0"/>
              <a:t>（</a:t>
            </a:r>
            <a:r>
              <a:rPr lang="en-US" altLang="zh-CN" dirty="0"/>
              <a:t>1</a:t>
            </a:r>
            <a:r>
              <a:rPr lang="zh-CN" altLang="zh-CN" dirty="0"/>
              <a:t>）有一个小爬虫</a:t>
            </a:r>
            <a:r>
              <a:rPr lang="en-US" altLang="zh-CN" dirty="0" err="1"/>
              <a:t>ProxySpider</a:t>
            </a:r>
            <a:r>
              <a:rPr lang="zh-CN" altLang="zh-CN" dirty="0"/>
              <a:t>去各大代理网站爬取免费代理并验证，将可以使用的代理</a:t>
            </a:r>
            <a:r>
              <a:rPr lang="en-US" altLang="zh-CN" dirty="0"/>
              <a:t>IP</a:t>
            </a:r>
            <a:r>
              <a:rPr lang="zh-CN" altLang="zh-CN" dirty="0"/>
              <a:t>保存到数据库中。</a:t>
            </a:r>
          </a:p>
          <a:p>
            <a:pPr marL="0" indent="0">
              <a:buNone/>
            </a:pPr>
            <a:r>
              <a:rPr lang="zh-CN" altLang="zh-CN" dirty="0"/>
              <a:t>（</a:t>
            </a:r>
            <a:r>
              <a:rPr lang="en-US" altLang="zh-CN" dirty="0"/>
              <a:t>2</a:t>
            </a:r>
            <a:r>
              <a:rPr lang="zh-CN" altLang="zh-CN" dirty="0"/>
              <a:t>）在</a:t>
            </a:r>
            <a:r>
              <a:rPr lang="en-US" altLang="zh-CN" dirty="0" err="1"/>
              <a:t>ProxyMiddlerware</a:t>
            </a:r>
            <a:r>
              <a:rPr lang="zh-CN" altLang="zh-CN" dirty="0"/>
              <a:t>的</a:t>
            </a:r>
            <a:r>
              <a:rPr lang="en-US" altLang="zh-CN" dirty="0" err="1"/>
              <a:t>process_request</a:t>
            </a:r>
            <a:r>
              <a:rPr lang="zh-CN" altLang="zh-CN" dirty="0"/>
              <a:t>中，每次从数据库里面随机选择一条代理</a:t>
            </a:r>
            <a:r>
              <a:rPr lang="en-US" altLang="zh-CN" dirty="0"/>
              <a:t>IP</a:t>
            </a:r>
            <a:r>
              <a:rPr lang="zh-CN" altLang="zh-CN" dirty="0"/>
              <a:t>地址使用。</a:t>
            </a:r>
          </a:p>
          <a:p>
            <a:pPr marL="0" indent="0">
              <a:buNone/>
            </a:pPr>
            <a:r>
              <a:rPr lang="zh-CN" altLang="zh-CN" dirty="0"/>
              <a:t>（</a:t>
            </a:r>
            <a:r>
              <a:rPr lang="en-US" altLang="zh-CN" dirty="0"/>
              <a:t>3</a:t>
            </a:r>
            <a:r>
              <a:rPr lang="zh-CN" altLang="zh-CN" dirty="0"/>
              <a:t>）周期性验证数据库中的无效代理，及时将其删除。</a:t>
            </a:r>
          </a:p>
          <a:p>
            <a:endParaRPr lang="zh-CN" altLang="en-US" dirty="0"/>
          </a:p>
        </p:txBody>
      </p:sp>
    </p:spTree>
    <p:extLst>
      <p:ext uri="{BB962C8B-B14F-4D97-AF65-F5344CB8AC3E}">
        <p14:creationId xmlns:p14="http://schemas.microsoft.com/office/powerpoint/2010/main" val="1891529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812222" cy="4023360"/>
          </a:xfrm>
        </p:spPr>
        <p:txBody>
          <a:bodyPr>
            <a:normAutofit/>
          </a:bodyPr>
          <a:lstStyle/>
          <a:p>
            <a:r>
              <a:rPr lang="en-US" altLang="zh-CN" dirty="0">
                <a:solidFill>
                  <a:srgbClr val="C00000"/>
                </a:solidFill>
              </a:rPr>
              <a:t>3</a:t>
            </a:r>
            <a:r>
              <a:rPr lang="zh-CN" altLang="zh-CN" dirty="0">
                <a:solidFill>
                  <a:srgbClr val="C00000"/>
                </a:solidFill>
              </a:rPr>
              <a:t>．开发</a:t>
            </a:r>
            <a:r>
              <a:rPr lang="en-US" altLang="zh-CN" dirty="0">
                <a:solidFill>
                  <a:srgbClr val="C00000"/>
                </a:solidFill>
              </a:rPr>
              <a:t>UA</a:t>
            </a:r>
            <a:r>
              <a:rPr lang="zh-CN" altLang="zh-CN" dirty="0">
                <a:solidFill>
                  <a:srgbClr val="C00000"/>
                </a:solidFill>
              </a:rPr>
              <a:t>中间件</a:t>
            </a:r>
          </a:p>
          <a:p>
            <a:r>
              <a:rPr lang="en-US" altLang="zh-CN" dirty="0" smtClean="0"/>
              <a:t>         </a:t>
            </a:r>
            <a:r>
              <a:rPr lang="zh-CN" altLang="zh-CN" dirty="0" smtClean="0"/>
              <a:t>开发</a:t>
            </a:r>
            <a:r>
              <a:rPr lang="en-US" altLang="zh-CN" dirty="0"/>
              <a:t>UA</a:t>
            </a:r>
            <a:r>
              <a:rPr lang="zh-CN" altLang="zh-CN" dirty="0"/>
              <a:t>中间件和开发代理中间件几乎一样，它也是从</a:t>
            </a:r>
            <a:r>
              <a:rPr lang="en-US" altLang="zh-CN" dirty="0"/>
              <a:t>settings.py</a:t>
            </a:r>
            <a:r>
              <a:rPr lang="zh-CN" altLang="zh-CN" dirty="0"/>
              <a:t>配置好的</a:t>
            </a:r>
            <a:r>
              <a:rPr lang="en-US" altLang="zh-CN" dirty="0"/>
              <a:t>UA</a:t>
            </a:r>
            <a:r>
              <a:rPr lang="zh-CN" altLang="zh-CN" dirty="0"/>
              <a:t>列表中随机选择一项，加入到请求头中。代码如下：</a:t>
            </a:r>
          </a:p>
          <a:p>
            <a:r>
              <a:rPr lang="en-US" altLang="zh-CN" dirty="0">
                <a:solidFill>
                  <a:srgbClr val="0070C0"/>
                </a:solidFill>
              </a:rPr>
              <a:t>class </a:t>
            </a:r>
            <a:r>
              <a:rPr lang="en-US" altLang="zh-CN" dirty="0" err="1">
                <a:solidFill>
                  <a:srgbClr val="0070C0"/>
                </a:solidFill>
              </a:rPr>
              <a:t>UAMiddleware</a:t>
            </a:r>
            <a:r>
              <a:rPr lang="en-US" altLang="zh-CN" dirty="0">
                <a:solidFill>
                  <a:srgbClr val="0070C0"/>
                </a:solidFill>
              </a:rPr>
              <a:t>(object):</a:t>
            </a:r>
            <a:endParaRPr lang="zh-CN" altLang="zh-CN" dirty="0">
              <a:solidFill>
                <a:srgbClr val="0070C0"/>
              </a:solidFill>
            </a:endParaRPr>
          </a:p>
          <a:p>
            <a:r>
              <a:rPr lang="en-US" altLang="zh-CN" dirty="0">
                <a:solidFill>
                  <a:srgbClr val="0070C0"/>
                </a:solidFill>
              </a:rPr>
              <a:t> </a:t>
            </a:r>
            <a:r>
              <a:rPr lang="en-US" altLang="zh-CN" dirty="0" err="1" smtClean="0">
                <a:solidFill>
                  <a:srgbClr val="0070C0"/>
                </a:solidFill>
              </a:rPr>
              <a:t>def</a:t>
            </a:r>
            <a:r>
              <a:rPr lang="en-US" altLang="zh-CN" dirty="0" smtClean="0">
                <a:solidFill>
                  <a:srgbClr val="0070C0"/>
                </a:solidFill>
              </a:rPr>
              <a:t> </a:t>
            </a:r>
            <a:r>
              <a:rPr lang="en-US" altLang="zh-CN" dirty="0" err="1">
                <a:solidFill>
                  <a:srgbClr val="0070C0"/>
                </a:solidFill>
              </a:rPr>
              <a:t>process_request</a:t>
            </a:r>
            <a:r>
              <a:rPr lang="en-US" altLang="zh-CN" dirty="0">
                <a:solidFill>
                  <a:srgbClr val="0070C0"/>
                </a:solidFill>
              </a:rPr>
              <a:t>(self, request, spider):</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ua</a:t>
            </a:r>
            <a:r>
              <a:rPr lang="en-US" altLang="zh-CN" dirty="0">
                <a:solidFill>
                  <a:srgbClr val="0070C0"/>
                </a:solidFill>
              </a:rPr>
              <a:t> = </a:t>
            </a:r>
            <a:r>
              <a:rPr lang="en-US" altLang="zh-CN" dirty="0" err="1">
                <a:solidFill>
                  <a:srgbClr val="0070C0"/>
                </a:solidFill>
              </a:rPr>
              <a:t>random.choice</a:t>
            </a:r>
            <a:r>
              <a:rPr lang="en-US" altLang="zh-CN" dirty="0">
                <a:solidFill>
                  <a:srgbClr val="0070C0"/>
                </a:solidFill>
              </a:rPr>
              <a:t>(settings['USER_AGENT_LIST'])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request.headers['User-Agent'] = ua</a:t>
            </a:r>
          </a:p>
          <a:p>
            <a:endParaRPr lang="zh-CN" altLang="en-US" dirty="0">
              <a:solidFill>
                <a:srgbClr val="0070C0"/>
              </a:solidFill>
            </a:endParaRPr>
          </a:p>
        </p:txBody>
      </p:sp>
    </p:spTree>
    <p:extLst>
      <p:ext uri="{BB962C8B-B14F-4D97-AF65-F5344CB8AC3E}">
        <p14:creationId xmlns:p14="http://schemas.microsoft.com/office/powerpoint/2010/main" val="1860219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07" y="2191421"/>
            <a:ext cx="7203689" cy="4023360"/>
          </a:xfrm>
        </p:spPr>
        <p:txBody>
          <a:bodyPr/>
          <a:lstStyle/>
          <a:p>
            <a:r>
              <a:rPr lang="en-US" altLang="zh-CN" dirty="0" smtClean="0"/>
              <a:t>         </a:t>
            </a:r>
            <a:r>
              <a:rPr lang="zh-CN" altLang="zh-CN" dirty="0" smtClean="0"/>
              <a:t>配置</a:t>
            </a:r>
            <a:r>
              <a:rPr lang="zh-CN" altLang="zh-CN" dirty="0"/>
              <a:t>好</a:t>
            </a:r>
            <a:r>
              <a:rPr lang="en-US" altLang="zh-CN" dirty="0"/>
              <a:t>UA</a:t>
            </a:r>
            <a:r>
              <a:rPr lang="zh-CN" altLang="zh-CN" dirty="0"/>
              <a:t>以后，在</a:t>
            </a:r>
            <a:r>
              <a:rPr lang="en-US" altLang="zh-CN" dirty="0"/>
              <a:t>settings.py</a:t>
            </a:r>
            <a:r>
              <a:rPr lang="zh-CN" altLang="zh-CN" dirty="0"/>
              <a:t>下载器中间件里面激活它，并使用</a:t>
            </a:r>
            <a:r>
              <a:rPr lang="en-US" altLang="zh-CN" dirty="0"/>
              <a:t>UA</a:t>
            </a:r>
            <a:r>
              <a:rPr lang="zh-CN" altLang="zh-CN" dirty="0"/>
              <a:t>练习页来验证</a:t>
            </a:r>
            <a:r>
              <a:rPr lang="en-US" altLang="zh-CN" dirty="0"/>
              <a:t>UA</a:t>
            </a:r>
            <a:r>
              <a:rPr lang="zh-CN" altLang="zh-CN" dirty="0"/>
              <a:t>是否每一次都不一样</a:t>
            </a:r>
            <a:r>
              <a:rPr lang="zh-CN" altLang="zh-CN" dirty="0" smtClean="0"/>
              <a:t>。</a:t>
            </a:r>
            <a:endParaRPr lang="en-US" altLang="zh-CN" dirty="0" smtClean="0"/>
          </a:p>
          <a:p>
            <a:r>
              <a:rPr lang="en-US" altLang="zh-CN" dirty="0"/>
              <a:t> </a:t>
            </a:r>
            <a:r>
              <a:rPr lang="en-US" altLang="zh-CN" dirty="0" smtClean="0"/>
              <a:t>        </a:t>
            </a:r>
            <a:r>
              <a:rPr lang="zh-CN" altLang="zh-CN" dirty="0" smtClean="0"/>
              <a:t>练习</a:t>
            </a:r>
            <a:r>
              <a:rPr lang="zh-CN" altLang="zh-CN" dirty="0"/>
              <a:t>页的地址为</a:t>
            </a:r>
            <a:r>
              <a:rPr lang="en-US" altLang="zh-CN" dirty="0"/>
              <a:t>http://exercise.kingname</a:t>
            </a:r>
            <a:r>
              <a:rPr lang="en-US" altLang="zh-CN" dirty="0" smtClean="0"/>
              <a:t>. info/</a:t>
            </a:r>
            <a:r>
              <a:rPr lang="en-US" altLang="zh-CN" dirty="0" err="1" smtClean="0"/>
              <a:t>exercise_middleware_ua</a:t>
            </a:r>
            <a:r>
              <a:rPr lang="zh-CN" altLang="zh-CN" dirty="0"/>
              <a:t>。</a:t>
            </a:r>
            <a:r>
              <a:rPr lang="en-US" altLang="zh-CN" dirty="0"/>
              <a:t>UA</a:t>
            </a:r>
            <a:r>
              <a:rPr lang="zh-CN" altLang="zh-CN" dirty="0"/>
              <a:t>练习页和代理练习页一样，也是可以无限制翻页的。</a:t>
            </a:r>
          </a:p>
          <a:p>
            <a:r>
              <a:rPr lang="en-US" altLang="zh-CN" dirty="0" smtClean="0"/>
              <a:t>         </a:t>
            </a:r>
            <a:r>
              <a:rPr lang="zh-CN" altLang="zh-CN" dirty="0" smtClean="0"/>
              <a:t>运行</a:t>
            </a:r>
            <a:r>
              <a:rPr lang="zh-CN" altLang="zh-CN" dirty="0"/>
              <a:t>结果如图</a:t>
            </a:r>
            <a:r>
              <a:rPr lang="en-US" altLang="zh-CN" dirty="0"/>
              <a:t>12-9</a:t>
            </a:r>
            <a:r>
              <a:rPr lang="zh-CN" altLang="zh-CN" dirty="0"/>
              <a:t>所示。</a:t>
            </a:r>
          </a:p>
          <a:p>
            <a:endParaRPr lang="zh-CN" altLang="en-US" dirty="0"/>
          </a:p>
        </p:txBody>
      </p:sp>
      <p:pic>
        <p:nvPicPr>
          <p:cNvPr id="10242"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8296" y="2526527"/>
            <a:ext cx="4848210" cy="290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074992" y="5869094"/>
            <a:ext cx="313419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12-9</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UA</a:t>
            </a:r>
            <a:r>
              <a:rPr lang="zh-CN" altLang="zh-CN" b="1" kern="100" dirty="0">
                <a:latin typeface="Times New Roman" panose="02020603050405020304" pitchFamily="18" charset="0"/>
                <a:ea typeface="方正书宋简体"/>
                <a:cs typeface="Times New Roman" panose="02020603050405020304" pitchFamily="18" charset="0"/>
              </a:rPr>
              <a:t>中间件的运</a:t>
            </a:r>
            <a:r>
              <a:rPr lang="zh-CN" altLang="zh-CN" b="1" kern="1000" dirty="0">
                <a:latin typeface="Times New Roman" panose="02020603050405020304" pitchFamily="18" charset="0"/>
                <a:ea typeface="方正书宋简体"/>
                <a:cs typeface="Times New Roman" panose="02020603050405020304" pitchFamily="18" charset="0"/>
              </a:rPr>
              <a:t>行结果</a:t>
            </a:r>
            <a:endParaRPr lang="zh-CN" altLang="en-US" b="1" dirty="0"/>
          </a:p>
        </p:txBody>
      </p:sp>
    </p:spTree>
    <p:extLst>
      <p:ext uri="{BB962C8B-B14F-4D97-AF65-F5344CB8AC3E}">
        <p14:creationId xmlns:p14="http://schemas.microsoft.com/office/powerpoint/2010/main" val="40783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1375" y="1845734"/>
            <a:ext cx="10861287" cy="4023360"/>
          </a:xfrm>
        </p:spPr>
        <p:txBody>
          <a:bodyPr>
            <a:normAutofit/>
          </a:bodyPr>
          <a:lstStyle/>
          <a:p>
            <a:r>
              <a:rPr lang="en-US" altLang="zh-CN" dirty="0" smtClean="0"/>
              <a:t>            </a:t>
            </a:r>
            <a:r>
              <a:rPr lang="zh-CN" altLang="zh-CN" dirty="0" smtClean="0"/>
              <a:t>通过</a:t>
            </a:r>
            <a:r>
              <a:rPr lang="zh-CN" altLang="zh-CN" dirty="0"/>
              <a:t>这一章的学习，你将掌握如下知识。</a:t>
            </a:r>
          </a:p>
          <a:p>
            <a:r>
              <a:rPr lang="zh-CN" altLang="zh-CN" dirty="0"/>
              <a:t>（</a:t>
            </a:r>
            <a:r>
              <a:rPr lang="en-US" altLang="zh-CN" dirty="0"/>
              <a:t>1</a:t>
            </a:r>
            <a:r>
              <a:rPr lang="zh-CN" altLang="zh-CN" dirty="0"/>
              <a:t>）开发</a:t>
            </a:r>
            <a:r>
              <a:rPr lang="en-US" altLang="zh-CN" dirty="0" err="1"/>
              <a:t>Scrapy</a:t>
            </a:r>
            <a:r>
              <a:rPr lang="zh-CN" altLang="zh-CN" dirty="0"/>
              <a:t>中间件。</a:t>
            </a:r>
          </a:p>
          <a:p>
            <a:r>
              <a:rPr lang="zh-CN" altLang="zh-CN" dirty="0"/>
              <a:t>（</a:t>
            </a:r>
            <a:r>
              <a:rPr lang="en-US" altLang="zh-CN" dirty="0"/>
              <a:t>2</a:t>
            </a:r>
            <a:r>
              <a:rPr lang="zh-CN" altLang="zh-CN" dirty="0"/>
              <a:t>）使用</a:t>
            </a:r>
            <a:r>
              <a:rPr lang="en-US" altLang="zh-CN" dirty="0" err="1"/>
              <a:t>Scrapyd</a:t>
            </a:r>
            <a:r>
              <a:rPr lang="zh-CN" altLang="zh-CN" dirty="0"/>
              <a:t>部署爬虫。</a:t>
            </a:r>
          </a:p>
          <a:p>
            <a:r>
              <a:rPr lang="zh-CN" altLang="zh-CN" dirty="0"/>
              <a:t>（</a:t>
            </a:r>
            <a:r>
              <a:rPr lang="en-US" altLang="zh-CN" dirty="0"/>
              <a:t>3</a:t>
            </a:r>
            <a:r>
              <a:rPr lang="zh-CN" altLang="zh-CN" dirty="0"/>
              <a:t>）</a:t>
            </a:r>
            <a:r>
              <a:rPr lang="en-US" altLang="zh-CN" dirty="0" err="1"/>
              <a:t>Nginx</a:t>
            </a:r>
            <a:r>
              <a:rPr lang="zh-CN" altLang="zh-CN" dirty="0"/>
              <a:t>的安装和反向代理。</a:t>
            </a:r>
          </a:p>
          <a:p>
            <a:r>
              <a:rPr lang="zh-CN" altLang="zh-CN" dirty="0"/>
              <a:t>（</a:t>
            </a:r>
            <a:r>
              <a:rPr lang="en-US" altLang="zh-CN" dirty="0"/>
              <a:t>4</a:t>
            </a:r>
            <a:r>
              <a:rPr lang="zh-CN" altLang="zh-CN" dirty="0"/>
              <a:t>）了解爬虫的分布式框架。</a:t>
            </a:r>
          </a:p>
          <a:p>
            <a:r>
              <a:rPr lang="en-US" altLang="zh-CN" dirty="0"/>
              <a:t> </a:t>
            </a:r>
            <a:endParaRPr lang="zh-CN" altLang="zh-CN" dirty="0"/>
          </a:p>
        </p:txBody>
      </p:sp>
      <p:pic>
        <p:nvPicPr>
          <p:cNvPr id="4" name="Picture 2" descr="C:\Program Files\Microsoft Office\MEDIA\CAGCAT10\j018600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8074" y="4375306"/>
            <a:ext cx="1775765" cy="182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0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3677" y="1845734"/>
            <a:ext cx="11128917" cy="4023360"/>
          </a:xfrm>
        </p:spPr>
        <p:txBody>
          <a:bodyPr>
            <a:normAutofit lnSpcReduction="10000"/>
          </a:bodyPr>
          <a:lstStyle/>
          <a:p>
            <a:r>
              <a:rPr lang="en-US" altLang="zh-CN" dirty="0">
                <a:solidFill>
                  <a:srgbClr val="C00000"/>
                </a:solidFill>
              </a:rPr>
              <a:t>4</a:t>
            </a:r>
            <a:r>
              <a:rPr lang="zh-CN" altLang="zh-CN" dirty="0">
                <a:solidFill>
                  <a:srgbClr val="C00000"/>
                </a:solidFill>
              </a:rPr>
              <a:t>．开发</a:t>
            </a:r>
            <a:r>
              <a:rPr lang="en-US" altLang="zh-CN" dirty="0">
                <a:solidFill>
                  <a:srgbClr val="C00000"/>
                </a:solidFill>
              </a:rPr>
              <a:t>Cookies</a:t>
            </a:r>
            <a:r>
              <a:rPr lang="zh-CN" altLang="zh-CN" dirty="0">
                <a:solidFill>
                  <a:srgbClr val="C00000"/>
                </a:solidFill>
              </a:rPr>
              <a:t>中间</a:t>
            </a:r>
            <a:r>
              <a:rPr lang="zh-CN" altLang="zh-CN" dirty="0" smtClean="0">
                <a:solidFill>
                  <a:srgbClr val="C00000"/>
                </a:solidFill>
              </a:rPr>
              <a:t>件</a:t>
            </a:r>
            <a:endParaRPr lang="en-US" altLang="zh-CN" dirty="0" smtClean="0">
              <a:solidFill>
                <a:srgbClr val="C00000"/>
              </a:solidFill>
            </a:endParaRPr>
          </a:p>
          <a:p>
            <a:r>
              <a:rPr lang="en-US" altLang="zh-CN" dirty="0" smtClean="0"/>
              <a:t>         </a:t>
            </a:r>
            <a:r>
              <a:rPr lang="zh-CN" altLang="zh-CN" dirty="0" smtClean="0"/>
              <a:t>对于</a:t>
            </a:r>
            <a:r>
              <a:rPr lang="zh-CN" altLang="zh-CN" dirty="0"/>
              <a:t>需要登录的网站，可以使用</a:t>
            </a:r>
            <a:r>
              <a:rPr lang="en-US" altLang="zh-CN" dirty="0"/>
              <a:t>Cookies</a:t>
            </a:r>
            <a:r>
              <a:rPr lang="zh-CN" altLang="zh-CN" dirty="0"/>
              <a:t>来保持登录状态。那么如果单独写一个小程序，用</a:t>
            </a:r>
            <a:r>
              <a:rPr lang="en-US" altLang="zh-CN" dirty="0"/>
              <a:t>Selenium</a:t>
            </a:r>
            <a:r>
              <a:rPr lang="zh-CN" altLang="zh-CN" dirty="0"/>
              <a:t>持续不断地用不同的账号登录网站，就可以得到很多不同的</a:t>
            </a:r>
            <a:r>
              <a:rPr lang="en-US" altLang="zh-CN" dirty="0"/>
              <a:t>Cookies</a:t>
            </a:r>
            <a:r>
              <a:rPr lang="zh-CN" altLang="zh-CN" dirty="0"/>
              <a:t>。由于</a:t>
            </a:r>
            <a:r>
              <a:rPr lang="en-US" altLang="zh-CN" dirty="0"/>
              <a:t>Cookies</a:t>
            </a:r>
            <a:r>
              <a:rPr lang="zh-CN" altLang="zh-CN" dirty="0"/>
              <a:t>本质上就是一段文本，所以可以把这段文本放在</a:t>
            </a:r>
            <a:r>
              <a:rPr lang="en-US" altLang="zh-CN" dirty="0" err="1"/>
              <a:t>Redis</a:t>
            </a:r>
            <a:r>
              <a:rPr lang="zh-CN" altLang="zh-CN" dirty="0"/>
              <a:t>里面。这样一来，当</a:t>
            </a:r>
            <a:r>
              <a:rPr lang="en-US" altLang="zh-CN" dirty="0" err="1"/>
              <a:t>Scrapy</a:t>
            </a:r>
            <a:r>
              <a:rPr lang="zh-CN" altLang="zh-CN" dirty="0"/>
              <a:t>爬虫请求网页时，可以从</a:t>
            </a:r>
            <a:r>
              <a:rPr lang="en-US" altLang="zh-CN" dirty="0" err="1"/>
              <a:t>Redis</a:t>
            </a:r>
            <a:r>
              <a:rPr lang="zh-CN" altLang="zh-CN" dirty="0"/>
              <a:t>中读取</a:t>
            </a:r>
            <a:r>
              <a:rPr lang="en-US" altLang="zh-CN" dirty="0"/>
              <a:t>Cookies</a:t>
            </a:r>
            <a:r>
              <a:rPr lang="zh-CN" altLang="zh-CN" dirty="0"/>
              <a:t>并给爬虫换上。这样爬虫就可以一直保持登录状态。</a:t>
            </a:r>
          </a:p>
          <a:p>
            <a:r>
              <a:rPr lang="en-US" altLang="zh-CN" dirty="0" smtClean="0"/>
              <a:t>         </a:t>
            </a:r>
            <a:r>
              <a:rPr lang="zh-CN" altLang="zh-CN" dirty="0" smtClean="0"/>
              <a:t>以</a:t>
            </a:r>
            <a:r>
              <a:rPr lang="en-US" altLang="zh-CN" dirty="0"/>
              <a:t>http://exercise.kingname.info/exercise_login_success</a:t>
            </a:r>
            <a:r>
              <a:rPr lang="zh-CN" altLang="zh-CN" dirty="0"/>
              <a:t>这个练习页面为例，如果直接用</a:t>
            </a:r>
            <a:r>
              <a:rPr lang="en-US" altLang="zh-CN" dirty="0" err="1"/>
              <a:t>Scrapy</a:t>
            </a:r>
            <a:r>
              <a:rPr lang="zh-CN" altLang="zh-CN" dirty="0"/>
              <a:t>访问，得到的是登录界面的源代码，如图</a:t>
            </a:r>
            <a:r>
              <a:rPr lang="en-US" altLang="zh-CN" dirty="0"/>
              <a:t>12-10</a:t>
            </a:r>
            <a:r>
              <a:rPr lang="zh-CN" altLang="zh-CN" dirty="0"/>
              <a:t>所示</a:t>
            </a:r>
            <a:r>
              <a:rPr lang="zh-CN" altLang="zh-CN" dirty="0" smtClean="0"/>
              <a:t>。</a:t>
            </a:r>
            <a:endParaRPr lang="zh-CN" altLang="zh-CN" dirty="0"/>
          </a:p>
        </p:txBody>
      </p:sp>
    </p:spTree>
    <p:extLst>
      <p:ext uri="{BB962C8B-B14F-4D97-AF65-F5344CB8AC3E}">
        <p14:creationId xmlns:p14="http://schemas.microsoft.com/office/powerpoint/2010/main" val="3501146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2"/>
          <p:cNvPicPr>
            <a:picLocks noChangeAspect="1" noChangeArrowheads="1"/>
          </p:cNvPicPr>
          <p:nvPr/>
        </p:nvPicPr>
        <p:blipFill>
          <a:blip r:embed="rId2" cstate="print">
            <a:extLst>
              <a:ext uri="{28A0092B-C50C-407E-A947-70E740481C1C}">
                <a14:useLocalDpi xmlns:a14="http://schemas.microsoft.com/office/drawing/2010/main" val="0"/>
              </a:ext>
            </a:extLst>
          </a:blip>
          <a:srcRect r="267"/>
          <a:stretch>
            <a:fillRect/>
          </a:stretch>
        </p:blipFill>
        <p:spPr bwMode="auto">
          <a:xfrm>
            <a:off x="3485862" y="1968212"/>
            <a:ext cx="5870011" cy="370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09195" y="5786812"/>
            <a:ext cx="594746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12-10</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直接访问登录练习页得到登录页面源代码</a:t>
            </a:r>
            <a:endParaRPr lang="zh-CN" altLang="en-US" b="1" dirty="0"/>
          </a:p>
        </p:txBody>
      </p:sp>
    </p:spTree>
    <p:extLst>
      <p:ext uri="{BB962C8B-B14F-4D97-AF65-F5344CB8AC3E}">
        <p14:creationId xmlns:p14="http://schemas.microsoft.com/office/powerpoint/2010/main" val="4228471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90600" y="2176463"/>
            <a:ext cx="10210800" cy="4023360"/>
          </a:xfrm>
        </p:spPr>
        <p:txBody>
          <a:bodyPr/>
          <a:lstStyle/>
          <a:p>
            <a:r>
              <a:rPr lang="en-US" altLang="zh-CN" dirty="0" smtClean="0"/>
              <a:t>         </a:t>
            </a:r>
            <a:r>
              <a:rPr lang="zh-CN" altLang="zh-CN" dirty="0" smtClean="0"/>
              <a:t>现在</a:t>
            </a:r>
            <a:r>
              <a:rPr lang="zh-CN" altLang="zh-CN" dirty="0"/>
              <a:t>，使用中间件，可以实现完全不改动这个</a:t>
            </a:r>
            <a:r>
              <a:rPr lang="en-US" altLang="zh-CN" dirty="0"/>
              <a:t>loginSpider.py</a:t>
            </a:r>
            <a:r>
              <a:rPr lang="zh-CN" altLang="zh-CN" dirty="0"/>
              <a:t>里面的代码，就打印出登录以后才显示的内容。</a:t>
            </a:r>
          </a:p>
          <a:p>
            <a:r>
              <a:rPr lang="en-US" altLang="zh-CN" dirty="0" smtClean="0"/>
              <a:t>        </a:t>
            </a:r>
            <a:r>
              <a:rPr lang="zh-CN" altLang="zh-CN" dirty="0" smtClean="0"/>
              <a:t>首先</a:t>
            </a:r>
            <a:r>
              <a:rPr lang="zh-CN" altLang="zh-CN" dirty="0"/>
              <a:t>开发一个小程序，通过</a:t>
            </a:r>
            <a:r>
              <a:rPr lang="en-US" altLang="zh-CN" dirty="0"/>
              <a:t>Selenium</a:t>
            </a:r>
            <a:r>
              <a:rPr lang="zh-CN" altLang="zh-CN" dirty="0"/>
              <a:t>登录这个页面，并将网站返回的</a:t>
            </a:r>
            <a:r>
              <a:rPr lang="en-US" altLang="zh-CN" dirty="0"/>
              <a:t>Headers</a:t>
            </a:r>
            <a:r>
              <a:rPr lang="zh-CN" altLang="zh-CN" dirty="0"/>
              <a:t>保存到</a:t>
            </a:r>
            <a:r>
              <a:rPr lang="en-US" altLang="zh-CN" dirty="0" err="1"/>
              <a:t>Redis</a:t>
            </a:r>
            <a:r>
              <a:rPr lang="zh-CN" altLang="zh-CN" dirty="0"/>
              <a:t>中。这个小程序的代码如图</a:t>
            </a:r>
            <a:r>
              <a:rPr lang="en-US" altLang="zh-CN" dirty="0"/>
              <a:t>12-11</a:t>
            </a:r>
            <a:r>
              <a:rPr lang="zh-CN" altLang="zh-CN" dirty="0"/>
              <a:t>所示。</a:t>
            </a:r>
          </a:p>
          <a:p>
            <a:endParaRPr lang="zh-CN" altLang="en-US" dirty="0"/>
          </a:p>
          <a:p>
            <a:r>
              <a:rPr lang="en-US" altLang="zh-CN" dirty="0" smtClean="0"/>
              <a:t> </a:t>
            </a:r>
            <a:endParaRPr lang="zh-CN" altLang="en-US" dirty="0"/>
          </a:p>
        </p:txBody>
      </p:sp>
    </p:spTree>
    <p:extLst>
      <p:ext uri="{BB962C8B-B14F-4D97-AF65-F5344CB8AC3E}">
        <p14:creationId xmlns:p14="http://schemas.microsoft.com/office/powerpoint/2010/main" val="1267076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6734" y="1900470"/>
            <a:ext cx="4579976" cy="385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160321" y="5864871"/>
            <a:ext cx="2272802" cy="369332"/>
          </a:xfrm>
          <a:prstGeom prst="rect">
            <a:avLst/>
          </a:prstGeom>
        </p:spPr>
        <p:txBody>
          <a:bodyPr wrap="none">
            <a:spAutoFit/>
          </a:bodyPr>
          <a:lstStyle/>
          <a:p>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12-11  </a:t>
            </a:r>
            <a:r>
              <a:rPr lang="zh-CN" altLang="zh-CN" b="1" kern="100" dirty="0">
                <a:latin typeface="Times New Roman" panose="02020603050405020304" pitchFamily="18" charset="0"/>
                <a:ea typeface="方正书宋简体"/>
                <a:cs typeface="Times New Roman" panose="02020603050405020304" pitchFamily="18" charset="0"/>
              </a:rPr>
              <a:t>小程序代码</a:t>
            </a:r>
            <a:endParaRPr lang="zh-CN" altLang="en-US" b="1" dirty="0"/>
          </a:p>
        </p:txBody>
      </p:sp>
    </p:spTree>
    <p:extLst>
      <p:ext uri="{BB962C8B-B14F-4D97-AF65-F5344CB8AC3E}">
        <p14:creationId xmlns:p14="http://schemas.microsoft.com/office/powerpoint/2010/main" val="439654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en-US" altLang="zh-CN" sz="3000" dirty="0" smtClean="0"/>
              <a:t>         </a:t>
            </a:r>
            <a:r>
              <a:rPr lang="zh-CN" altLang="zh-CN" sz="3000" dirty="0" smtClean="0"/>
              <a:t>这</a:t>
            </a:r>
            <a:r>
              <a:rPr lang="zh-CN" altLang="zh-CN" sz="3000" dirty="0"/>
              <a:t>段代码的作用是使用</a:t>
            </a:r>
            <a:r>
              <a:rPr lang="en-US" altLang="zh-CN" sz="3000" dirty="0"/>
              <a:t>Selenium</a:t>
            </a:r>
            <a:r>
              <a:rPr lang="zh-CN" altLang="zh-CN" sz="3000" dirty="0"/>
              <a:t>和</a:t>
            </a:r>
            <a:r>
              <a:rPr lang="en-US" altLang="zh-CN" sz="3000" dirty="0" err="1"/>
              <a:t>ChromeDriver</a:t>
            </a:r>
            <a:r>
              <a:rPr lang="zh-CN" altLang="zh-CN" sz="3000" dirty="0"/>
              <a:t>填写用户名和密码，实现登录练习页面，然后将登录以后的</a:t>
            </a:r>
            <a:r>
              <a:rPr lang="en-US" altLang="zh-CN" sz="3000" dirty="0"/>
              <a:t>Cookies</a:t>
            </a:r>
            <a:r>
              <a:rPr lang="zh-CN" altLang="zh-CN" sz="3000" dirty="0"/>
              <a:t>转换为</a:t>
            </a:r>
            <a:r>
              <a:rPr lang="en-US" altLang="zh-CN" sz="3000" dirty="0"/>
              <a:t>JSON</a:t>
            </a:r>
            <a:r>
              <a:rPr lang="zh-CN" altLang="zh-CN" sz="3000" dirty="0"/>
              <a:t>格式的字符串并保存到</a:t>
            </a:r>
            <a:r>
              <a:rPr lang="en-US" altLang="zh-CN" sz="3000" dirty="0" err="1"/>
              <a:t>Redis</a:t>
            </a:r>
            <a:r>
              <a:rPr lang="zh-CN" altLang="zh-CN" sz="3000" dirty="0"/>
              <a:t>中。</a:t>
            </a:r>
          </a:p>
          <a:p>
            <a:r>
              <a:rPr lang="en-US" altLang="zh-CN" sz="3000" dirty="0" smtClean="0"/>
              <a:t>          </a:t>
            </a:r>
            <a:r>
              <a:rPr lang="zh-CN" altLang="zh-CN" sz="3000" dirty="0" smtClean="0"/>
              <a:t>接下来</a:t>
            </a:r>
            <a:r>
              <a:rPr lang="zh-CN" altLang="zh-CN" sz="3000" dirty="0"/>
              <a:t>，再写一个中间件，用来从</a:t>
            </a:r>
            <a:r>
              <a:rPr lang="en-US" altLang="zh-CN" sz="3000" dirty="0" err="1"/>
              <a:t>Redis</a:t>
            </a:r>
            <a:r>
              <a:rPr lang="zh-CN" altLang="zh-CN" sz="3000" dirty="0"/>
              <a:t>中读取</a:t>
            </a:r>
            <a:r>
              <a:rPr lang="en-US" altLang="zh-CN" sz="3000" dirty="0"/>
              <a:t>Cookies</a:t>
            </a:r>
            <a:r>
              <a:rPr lang="zh-CN" altLang="zh-CN" sz="3000" dirty="0"/>
              <a:t>，并把这个</a:t>
            </a:r>
            <a:r>
              <a:rPr lang="en-US" altLang="zh-CN" sz="3000" dirty="0"/>
              <a:t>Cookies</a:t>
            </a:r>
            <a:r>
              <a:rPr lang="zh-CN" altLang="zh-CN" sz="3000" dirty="0"/>
              <a:t>给</a:t>
            </a:r>
            <a:r>
              <a:rPr lang="en-US" altLang="zh-CN" sz="3000" dirty="0" err="1"/>
              <a:t>Scrapy</a:t>
            </a:r>
            <a:r>
              <a:rPr lang="zh-CN" altLang="zh-CN" sz="3000" dirty="0"/>
              <a:t>使用：</a:t>
            </a:r>
          </a:p>
          <a:p>
            <a:r>
              <a:rPr lang="en-US" altLang="zh-CN" dirty="0">
                <a:solidFill>
                  <a:srgbClr val="0070C0"/>
                </a:solidFill>
              </a:rPr>
              <a:t>class </a:t>
            </a:r>
            <a:r>
              <a:rPr lang="en-US" altLang="zh-CN" dirty="0" err="1">
                <a:solidFill>
                  <a:srgbClr val="0070C0"/>
                </a:solidFill>
              </a:rPr>
              <a:t>LoginMiddleware</a:t>
            </a:r>
            <a:r>
              <a:rPr lang="en-US" altLang="zh-CN" dirty="0">
                <a:solidFill>
                  <a:srgbClr val="0070C0"/>
                </a:solidFill>
              </a:rPr>
              <a:t>(object):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def</a:t>
            </a:r>
            <a:r>
              <a:rPr lang="en-US" altLang="zh-CN" dirty="0">
                <a:solidFill>
                  <a:srgbClr val="0070C0"/>
                </a:solidFill>
              </a:rPr>
              <a:t> __</a:t>
            </a:r>
            <a:r>
              <a:rPr lang="en-US" altLang="zh-CN" dirty="0" err="1">
                <a:solidFill>
                  <a:srgbClr val="0070C0"/>
                </a:solidFill>
              </a:rPr>
              <a:t>init</a:t>
            </a:r>
            <a:r>
              <a:rPr lang="en-US" altLang="zh-CN" dirty="0">
                <a:solidFill>
                  <a:srgbClr val="0070C0"/>
                </a:solidFill>
              </a:rPr>
              <a:t>__(self):</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self.client</a:t>
            </a:r>
            <a:r>
              <a:rPr lang="en-US" altLang="zh-CN" dirty="0">
                <a:solidFill>
                  <a:srgbClr val="0070C0"/>
                </a:solidFill>
              </a:rPr>
              <a:t> = </a:t>
            </a:r>
            <a:r>
              <a:rPr lang="en-US" altLang="zh-CN" dirty="0" err="1">
                <a:solidFill>
                  <a:srgbClr val="0070C0"/>
                </a:solidFill>
              </a:rPr>
              <a:t>redis.StrictRedis</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endParaRPr lang="zh-CN" altLang="zh-CN" dirty="0">
              <a:solidFill>
                <a:srgbClr val="0070C0"/>
              </a:solidFill>
            </a:endParaRPr>
          </a:p>
        </p:txBody>
      </p:sp>
    </p:spTree>
    <p:extLst>
      <p:ext uri="{BB962C8B-B14F-4D97-AF65-F5344CB8AC3E}">
        <p14:creationId xmlns:p14="http://schemas.microsoft.com/office/powerpoint/2010/main" val="3309941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 </a:t>
            </a:r>
            <a:r>
              <a:rPr lang="en-US" altLang="zh-CN" dirty="0" err="1">
                <a:solidFill>
                  <a:srgbClr val="0070C0"/>
                </a:solidFill>
              </a:rPr>
              <a:t>def</a:t>
            </a:r>
            <a:r>
              <a:rPr lang="en-US" altLang="zh-CN" dirty="0">
                <a:solidFill>
                  <a:srgbClr val="0070C0"/>
                </a:solidFill>
              </a:rPr>
              <a:t> </a:t>
            </a:r>
            <a:r>
              <a:rPr lang="en-US" altLang="zh-CN" dirty="0" err="1">
                <a:solidFill>
                  <a:srgbClr val="0070C0"/>
                </a:solidFill>
              </a:rPr>
              <a:t>process_request</a:t>
            </a:r>
            <a:r>
              <a:rPr lang="en-US" altLang="zh-CN" dirty="0">
                <a:solidFill>
                  <a:srgbClr val="0070C0"/>
                </a:solidFill>
              </a:rPr>
              <a:t>(self, request, spider):</a:t>
            </a:r>
            <a:endParaRPr lang="zh-CN" altLang="zh-CN" dirty="0">
              <a:solidFill>
                <a:srgbClr val="0070C0"/>
              </a:solidFill>
            </a:endParaRPr>
          </a:p>
          <a:p>
            <a:r>
              <a:rPr lang="en-US" altLang="zh-CN" dirty="0">
                <a:solidFill>
                  <a:srgbClr val="0070C0"/>
                </a:solidFill>
              </a:rPr>
              <a:t>    if spider.name == '</a:t>
            </a:r>
            <a:r>
              <a:rPr lang="en-US" altLang="zh-CN" dirty="0" err="1">
                <a:solidFill>
                  <a:srgbClr val="0070C0"/>
                </a:solidFill>
              </a:rPr>
              <a:t>loginSpider</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cookies = </a:t>
            </a:r>
            <a:r>
              <a:rPr lang="en-US" altLang="zh-CN" dirty="0" err="1">
                <a:solidFill>
                  <a:srgbClr val="0070C0"/>
                </a:solidFill>
              </a:rPr>
              <a:t>json.loads</a:t>
            </a:r>
            <a:r>
              <a:rPr lang="en-US" altLang="zh-CN" dirty="0">
                <a:solidFill>
                  <a:srgbClr val="0070C0"/>
                </a:solidFill>
              </a:rPr>
              <a:t>(</a:t>
            </a:r>
            <a:r>
              <a:rPr lang="en-US" altLang="zh-CN" dirty="0" err="1">
                <a:solidFill>
                  <a:srgbClr val="0070C0"/>
                </a:solidFill>
              </a:rPr>
              <a:t>self.client.lpop</a:t>
            </a:r>
            <a:r>
              <a:rPr lang="en-US" altLang="zh-CN" dirty="0">
                <a:solidFill>
                  <a:srgbClr val="0070C0"/>
                </a:solidFill>
              </a:rPr>
              <a:t>('cookies').decode())</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request.cookies = cookies</a:t>
            </a:r>
          </a:p>
          <a:p>
            <a:r>
              <a:rPr lang="en-US" altLang="zh-CN" dirty="0" smtClean="0"/>
              <a:t>        </a:t>
            </a:r>
            <a:r>
              <a:rPr lang="zh-CN" altLang="zh-CN" dirty="0" smtClean="0"/>
              <a:t>设置</a:t>
            </a:r>
            <a:r>
              <a:rPr lang="zh-CN" altLang="zh-CN" dirty="0"/>
              <a:t>了这个中间件以后，爬虫里面的代码不需要做任何修改就可以成功得到登录以后才能看到的</a:t>
            </a:r>
            <a:r>
              <a:rPr lang="en-US" altLang="zh-CN" dirty="0"/>
              <a:t>HTML</a:t>
            </a:r>
            <a:r>
              <a:rPr lang="zh-CN" altLang="zh-CN" dirty="0"/>
              <a:t>，如图</a:t>
            </a:r>
            <a:r>
              <a:rPr lang="en-US" altLang="zh-CN" dirty="0"/>
              <a:t>12-12</a:t>
            </a:r>
            <a:r>
              <a:rPr lang="zh-CN" altLang="zh-CN" dirty="0"/>
              <a:t>所示。</a:t>
            </a:r>
          </a:p>
          <a:p>
            <a:endParaRPr lang="zh-CN" altLang="en-US" dirty="0"/>
          </a:p>
        </p:txBody>
      </p:sp>
    </p:spTree>
    <p:extLst>
      <p:ext uri="{BB962C8B-B14F-4D97-AF65-F5344CB8AC3E}">
        <p14:creationId xmlns:p14="http://schemas.microsoft.com/office/powerpoint/2010/main" val="3364206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8529" y="1932335"/>
            <a:ext cx="5648523" cy="377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040673" y="5893640"/>
            <a:ext cx="8371701"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12-12</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爬虫本身代码不需要做任何修改就能获取登录后的页面源代码</a:t>
            </a:r>
            <a:endParaRPr lang="zh-CN" altLang="en-US" b="1" dirty="0"/>
          </a:p>
        </p:txBody>
      </p:sp>
    </p:spTree>
    <p:extLst>
      <p:ext uri="{BB962C8B-B14F-4D97-AF65-F5344CB8AC3E}">
        <p14:creationId xmlns:p14="http://schemas.microsoft.com/office/powerpoint/2010/main" val="1349567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8283" y="1801130"/>
            <a:ext cx="10983951" cy="4778090"/>
          </a:xfrm>
        </p:spPr>
        <p:txBody>
          <a:bodyPr>
            <a:normAutofit lnSpcReduction="10000"/>
          </a:bodyPr>
          <a:lstStyle/>
          <a:p>
            <a:r>
              <a:rPr lang="en-US" altLang="zh-CN" dirty="0">
                <a:solidFill>
                  <a:srgbClr val="C00000"/>
                </a:solidFill>
              </a:rPr>
              <a:t>5</a:t>
            </a:r>
            <a:r>
              <a:rPr lang="zh-CN" altLang="zh-CN" dirty="0">
                <a:solidFill>
                  <a:srgbClr val="C00000"/>
                </a:solidFill>
              </a:rPr>
              <a:t>．在中间件中集成</a:t>
            </a:r>
            <a:r>
              <a:rPr lang="en-US" altLang="zh-CN" dirty="0">
                <a:solidFill>
                  <a:srgbClr val="C00000"/>
                </a:solidFill>
              </a:rPr>
              <a:t>Selenium</a:t>
            </a:r>
            <a:endParaRPr lang="zh-CN" altLang="zh-CN" dirty="0">
              <a:solidFill>
                <a:srgbClr val="C00000"/>
              </a:solidFill>
            </a:endParaRPr>
          </a:p>
          <a:p>
            <a:r>
              <a:rPr lang="en-US" altLang="zh-CN" dirty="0" smtClean="0"/>
              <a:t>        </a:t>
            </a:r>
            <a:r>
              <a:rPr lang="zh-CN" altLang="zh-CN" dirty="0" smtClean="0"/>
              <a:t>对于</a:t>
            </a:r>
            <a:r>
              <a:rPr lang="zh-CN" altLang="zh-CN" dirty="0"/>
              <a:t>一些很麻烦的异步加载页面，手动寻找它的后台</a:t>
            </a:r>
            <a:r>
              <a:rPr lang="en-US" altLang="zh-CN" dirty="0"/>
              <a:t>API</a:t>
            </a:r>
            <a:r>
              <a:rPr lang="zh-CN" altLang="zh-CN" dirty="0"/>
              <a:t>代价可能太大。这种情况下可以使用</a:t>
            </a:r>
            <a:r>
              <a:rPr lang="en-US" altLang="zh-CN" dirty="0"/>
              <a:t>Selenium</a:t>
            </a:r>
            <a:r>
              <a:rPr lang="zh-CN" altLang="zh-CN" dirty="0"/>
              <a:t>和</a:t>
            </a:r>
            <a:r>
              <a:rPr lang="en-US" altLang="zh-CN" dirty="0" err="1"/>
              <a:t>ChromeDriver</a:t>
            </a:r>
            <a:r>
              <a:rPr lang="zh-CN" altLang="zh-CN" dirty="0"/>
              <a:t>或者</a:t>
            </a:r>
            <a:r>
              <a:rPr lang="en-US" altLang="zh-CN" dirty="0"/>
              <a:t>Selenium</a:t>
            </a:r>
            <a:r>
              <a:rPr lang="zh-CN" altLang="zh-CN" dirty="0"/>
              <a:t>和</a:t>
            </a:r>
            <a:r>
              <a:rPr lang="en-US" altLang="zh-CN" dirty="0" err="1"/>
              <a:t>PhantomJS</a:t>
            </a:r>
            <a:r>
              <a:rPr lang="zh-CN" altLang="zh-CN" dirty="0"/>
              <a:t>来实现渲染网页。这是前面的章节已经讲到的内容。那么，如何把</a:t>
            </a:r>
            <a:r>
              <a:rPr lang="en-US" altLang="zh-CN" dirty="0" err="1"/>
              <a:t>Scrapy</a:t>
            </a:r>
            <a:r>
              <a:rPr lang="zh-CN" altLang="zh-CN" dirty="0"/>
              <a:t>与</a:t>
            </a:r>
            <a:r>
              <a:rPr lang="en-US" altLang="zh-CN" dirty="0"/>
              <a:t>Selenium</a:t>
            </a:r>
            <a:r>
              <a:rPr lang="zh-CN" altLang="zh-CN" dirty="0"/>
              <a:t>结合起来呢？这个时候又要用到中间件了。</a:t>
            </a:r>
          </a:p>
          <a:p>
            <a:r>
              <a:rPr lang="en-US" altLang="zh-CN" dirty="0" smtClean="0"/>
              <a:t>         </a:t>
            </a:r>
            <a:r>
              <a:rPr lang="zh-CN" altLang="zh-CN" dirty="0" smtClean="0"/>
              <a:t>创建</a:t>
            </a:r>
            <a:r>
              <a:rPr lang="zh-CN" altLang="zh-CN" dirty="0"/>
              <a:t>一个</a:t>
            </a:r>
            <a:r>
              <a:rPr lang="en-US" altLang="zh-CN" dirty="0" err="1"/>
              <a:t>SeleniumMiddleware</a:t>
            </a:r>
            <a:r>
              <a:rPr lang="zh-CN" altLang="zh-CN" dirty="0"/>
              <a:t>，其代码如下：</a:t>
            </a:r>
          </a:p>
          <a:p>
            <a:r>
              <a:rPr lang="en-US" altLang="zh-CN" dirty="0">
                <a:solidFill>
                  <a:srgbClr val="0070C0"/>
                </a:solidFill>
              </a:rPr>
              <a:t>from </a:t>
            </a:r>
            <a:r>
              <a:rPr lang="en-US" altLang="zh-CN" dirty="0" err="1">
                <a:solidFill>
                  <a:srgbClr val="0070C0"/>
                </a:solidFill>
              </a:rPr>
              <a:t>scrapy.http</a:t>
            </a:r>
            <a:r>
              <a:rPr lang="en-US" altLang="zh-CN" dirty="0">
                <a:solidFill>
                  <a:srgbClr val="0070C0"/>
                </a:solidFill>
              </a:rPr>
              <a:t> import </a:t>
            </a:r>
            <a:r>
              <a:rPr lang="en-US" altLang="zh-CN" dirty="0" err="1">
                <a:solidFill>
                  <a:srgbClr val="0070C0"/>
                </a:solidFill>
              </a:rPr>
              <a:t>HtmlResponse</a:t>
            </a:r>
            <a:endParaRPr lang="zh-CN" altLang="zh-CN" dirty="0">
              <a:solidFill>
                <a:srgbClr val="0070C0"/>
              </a:solidFill>
            </a:endParaRPr>
          </a:p>
          <a:p>
            <a:r>
              <a:rPr lang="en-US" altLang="zh-CN" dirty="0">
                <a:solidFill>
                  <a:srgbClr val="0070C0"/>
                </a:solidFill>
              </a:rPr>
              <a:t>class </a:t>
            </a:r>
            <a:r>
              <a:rPr lang="en-US" altLang="zh-CN" dirty="0" err="1">
                <a:solidFill>
                  <a:srgbClr val="0070C0"/>
                </a:solidFill>
              </a:rPr>
              <a:t>SeleniumMiddleware</a:t>
            </a:r>
            <a:r>
              <a:rPr lang="en-US" altLang="zh-CN" dirty="0">
                <a:solidFill>
                  <a:srgbClr val="0070C0"/>
                </a:solidFill>
              </a:rPr>
              <a:t>(object):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def</a:t>
            </a:r>
            <a:r>
              <a:rPr lang="en-US" altLang="zh-CN" dirty="0">
                <a:solidFill>
                  <a:srgbClr val="0070C0"/>
                </a:solidFill>
              </a:rPr>
              <a:t> __</a:t>
            </a:r>
            <a:r>
              <a:rPr lang="en-US" altLang="zh-CN" dirty="0" err="1">
                <a:solidFill>
                  <a:srgbClr val="0070C0"/>
                </a:solidFill>
              </a:rPr>
              <a:t>init</a:t>
            </a:r>
            <a:r>
              <a:rPr lang="en-US" altLang="zh-CN" dirty="0">
                <a:solidFill>
                  <a:srgbClr val="0070C0"/>
                </a:solidFill>
              </a:rPr>
              <a:t>__(self):</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self.driver</a:t>
            </a:r>
            <a:r>
              <a:rPr lang="en-US" altLang="zh-CN" dirty="0">
                <a:solidFill>
                  <a:srgbClr val="0070C0"/>
                </a:solidFill>
              </a:rPr>
              <a:t> = </a:t>
            </a:r>
            <a:r>
              <a:rPr lang="en-US" altLang="zh-CN" dirty="0" err="1">
                <a:solidFill>
                  <a:srgbClr val="0070C0"/>
                </a:solidFill>
              </a:rPr>
              <a:t>webdriver.Chrome</a:t>
            </a:r>
            <a:r>
              <a:rPr lang="en-US" altLang="zh-CN" dirty="0">
                <a:solidFill>
                  <a:srgbClr val="0070C0"/>
                </a:solidFill>
              </a:rPr>
              <a:t>('./</a:t>
            </a:r>
            <a:r>
              <a:rPr lang="en-US" altLang="zh-CN" dirty="0" err="1">
                <a:solidFill>
                  <a:srgbClr val="0070C0"/>
                </a:solidFill>
              </a:rPr>
              <a:t>chromedriver</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210343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err="1">
                <a:solidFill>
                  <a:srgbClr val="0070C0"/>
                </a:solidFill>
              </a:rPr>
              <a:t>def</a:t>
            </a:r>
            <a:r>
              <a:rPr lang="en-US" altLang="zh-CN" dirty="0">
                <a:solidFill>
                  <a:srgbClr val="0070C0"/>
                </a:solidFill>
              </a:rPr>
              <a:t> </a:t>
            </a:r>
            <a:r>
              <a:rPr lang="en-US" altLang="zh-CN" dirty="0" err="1">
                <a:solidFill>
                  <a:srgbClr val="0070C0"/>
                </a:solidFill>
              </a:rPr>
              <a:t>process_request</a:t>
            </a:r>
            <a:r>
              <a:rPr lang="en-US" altLang="zh-CN" dirty="0">
                <a:solidFill>
                  <a:srgbClr val="0070C0"/>
                </a:solidFill>
              </a:rPr>
              <a:t>(self, request, spider):</a:t>
            </a:r>
            <a:endParaRPr lang="zh-CN" altLang="zh-CN" dirty="0">
              <a:solidFill>
                <a:srgbClr val="0070C0"/>
              </a:solidFill>
            </a:endParaRPr>
          </a:p>
          <a:p>
            <a:r>
              <a:rPr lang="en-US" altLang="zh-CN" dirty="0">
                <a:solidFill>
                  <a:srgbClr val="0070C0"/>
                </a:solidFill>
              </a:rPr>
              <a:t>    if spider.name == '</a:t>
            </a:r>
            <a:r>
              <a:rPr lang="en-US" altLang="zh-CN" dirty="0" err="1">
                <a:solidFill>
                  <a:srgbClr val="0070C0"/>
                </a:solidFill>
              </a:rPr>
              <a:t>seleniumSpider</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self.driver.get</a:t>
            </a:r>
            <a:r>
              <a:rPr lang="en-US" altLang="zh-CN" dirty="0">
                <a:solidFill>
                  <a:srgbClr val="0070C0"/>
                </a:solidFill>
              </a:rPr>
              <a:t>(request.url)</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time.sleep</a:t>
            </a:r>
            <a:r>
              <a:rPr lang="en-US" altLang="zh-CN" dirty="0">
                <a:solidFill>
                  <a:srgbClr val="0070C0"/>
                </a:solidFill>
              </a:rPr>
              <a:t>(2)</a:t>
            </a:r>
            <a:endParaRPr lang="zh-CN" altLang="zh-CN" dirty="0">
              <a:solidFill>
                <a:srgbClr val="0070C0"/>
              </a:solidFill>
            </a:endParaRPr>
          </a:p>
          <a:p>
            <a:r>
              <a:rPr lang="en-US" altLang="zh-CN" dirty="0">
                <a:solidFill>
                  <a:srgbClr val="0070C0"/>
                </a:solidFill>
              </a:rPr>
              <a:t>       body = </a:t>
            </a:r>
            <a:r>
              <a:rPr lang="en-US" altLang="zh-CN" dirty="0" err="1">
                <a:solidFill>
                  <a:srgbClr val="0070C0"/>
                </a:solidFill>
              </a:rPr>
              <a:t>self.driver.page_source</a:t>
            </a:r>
            <a:endParaRPr lang="zh-CN" altLang="zh-CN" dirty="0">
              <a:solidFill>
                <a:srgbClr val="0070C0"/>
              </a:solidFill>
            </a:endParaRPr>
          </a:p>
          <a:p>
            <a:r>
              <a:rPr lang="en-US" altLang="zh-CN" dirty="0"/>
              <a:t> </a:t>
            </a:r>
            <a:endParaRPr lang="zh-CN" altLang="zh-CN" dirty="0"/>
          </a:p>
          <a:p>
            <a:r>
              <a:rPr lang="en-US" altLang="zh-CN" dirty="0"/>
              <a:t>       </a:t>
            </a:r>
            <a:endParaRPr lang="zh-CN" altLang="en-US" dirty="0"/>
          </a:p>
        </p:txBody>
      </p:sp>
      <p:pic>
        <p:nvPicPr>
          <p:cNvPr id="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6013" y="4381818"/>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558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return </a:t>
            </a:r>
            <a:r>
              <a:rPr lang="en-US" altLang="zh-CN" dirty="0" err="1">
                <a:solidFill>
                  <a:srgbClr val="0070C0"/>
                </a:solidFill>
              </a:rPr>
              <a:t>HtmlResponse</a:t>
            </a:r>
            <a:r>
              <a:rPr lang="en-US" altLang="zh-CN" dirty="0">
                <a:solidFill>
                  <a:srgbClr val="0070C0"/>
                </a:solidFill>
              </a:rPr>
              <a:t>(</a:t>
            </a:r>
            <a:r>
              <a:rPr lang="en-US" altLang="zh-CN" dirty="0" err="1">
                <a:solidFill>
                  <a:srgbClr val="0070C0"/>
                </a:solidFill>
              </a:rPr>
              <a:t>self.driver.current_url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body=body,</a:t>
            </a:r>
            <a:endParaRPr lang="zh-CN" altLang="zh-CN" dirty="0">
              <a:solidFill>
                <a:srgbClr val="0070C0"/>
              </a:solidFill>
            </a:endParaRPr>
          </a:p>
          <a:p>
            <a:r>
              <a:rPr lang="en-US" altLang="zh-CN" dirty="0">
                <a:solidFill>
                  <a:srgbClr val="0070C0"/>
                </a:solidFill>
              </a:rPr>
              <a:t>                           encoding='utf-8',</a:t>
            </a:r>
            <a:endParaRPr lang="zh-CN" altLang="zh-CN" dirty="0">
              <a:solidFill>
                <a:srgbClr val="0070C0"/>
              </a:solidFill>
            </a:endParaRPr>
          </a:p>
          <a:p>
            <a:r>
              <a:rPr lang="en-US" altLang="zh-CN" dirty="0">
                <a:solidFill>
                  <a:srgbClr val="0070C0"/>
                </a:solidFill>
              </a:rPr>
              <a:t>                           request=request)</a:t>
            </a:r>
            <a:endParaRPr lang="zh-CN" altLang="zh-CN" dirty="0">
              <a:solidFill>
                <a:srgbClr val="0070C0"/>
              </a:solidFill>
            </a:endParaRPr>
          </a:p>
          <a:p>
            <a:endParaRPr lang="zh-CN" altLang="en-US" dirty="0"/>
          </a:p>
          <a:p>
            <a:endParaRPr lang="zh-CN" altLang="en-US" dirty="0"/>
          </a:p>
        </p:txBody>
      </p:sp>
      <p:sp>
        <p:nvSpPr>
          <p:cNvPr id="4" name="椭圆 3"/>
          <p:cNvSpPr/>
          <p:nvPr/>
        </p:nvSpPr>
        <p:spPr>
          <a:xfrm>
            <a:off x="7772400" y="3055434"/>
            <a:ext cx="3133494" cy="3111190"/>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991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12.1  </a:t>
            </a:r>
            <a:r>
              <a:rPr lang="zh-CN" altLang="zh-CN" sz="4000" dirty="0" bmk="">
                <a:solidFill>
                  <a:srgbClr val="0070C0"/>
                </a:solidFill>
                <a:latin typeface="华文行楷" panose="02010800040101010101" pitchFamily="2" charset="-122"/>
                <a:ea typeface="华文行楷" panose="02010800040101010101" pitchFamily="2" charset="-122"/>
                <a:cs typeface="+mn-cs"/>
              </a:rPr>
              <a:t>中间件（</a:t>
            </a:r>
            <a:r>
              <a:rPr lang="en-US" altLang="zh-CN" sz="4000" dirty="0" bmk="">
                <a:solidFill>
                  <a:srgbClr val="0070C0"/>
                </a:solidFill>
                <a:latin typeface="华文行楷" panose="02010800040101010101" pitchFamily="2" charset="-122"/>
                <a:ea typeface="华文行楷" panose="02010800040101010101" pitchFamily="2" charset="-122"/>
                <a:cs typeface="+mn-cs"/>
              </a:rPr>
              <a:t>Middleware</a:t>
            </a:r>
            <a:r>
              <a:rPr lang="zh-CN" altLang="zh-CN" sz="4000" dirty="0" bmk="">
                <a:solidFill>
                  <a:srgbClr val="0070C0"/>
                </a:solidFill>
                <a:latin typeface="华文行楷" panose="02010800040101010101" pitchFamily="2" charset="-122"/>
                <a:ea typeface="华文行楷" panose="02010800040101010101" pitchFamily="2" charset="-122"/>
                <a:cs typeface="+mn-cs"/>
              </a:rPr>
              <a:t>）</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1014761" y="1845734"/>
            <a:ext cx="10140919" cy="4023360"/>
          </a:xfrm>
        </p:spPr>
        <p:txBody>
          <a:bodyPr>
            <a:normAutofit/>
          </a:bodyPr>
          <a:lstStyle/>
          <a:p>
            <a:r>
              <a:rPr lang="en-US" altLang="zh-CN" dirty="0" smtClean="0"/>
              <a:t>         </a:t>
            </a:r>
            <a:r>
              <a:rPr lang="zh-CN" altLang="zh-CN" dirty="0" smtClean="0"/>
              <a:t>中间</a:t>
            </a:r>
            <a:r>
              <a:rPr lang="zh-CN" altLang="zh-CN" dirty="0"/>
              <a:t>件是</a:t>
            </a:r>
            <a:r>
              <a:rPr lang="en-US" altLang="zh-CN" dirty="0" err="1"/>
              <a:t>Scrapy</a:t>
            </a:r>
            <a:r>
              <a:rPr lang="zh-CN" altLang="zh-CN" dirty="0"/>
              <a:t>里面的一个核心概念。使用中间件可以在爬虫的请求发起之前或者请求返回之后对数据进行定制化修改，从而开发出适应不同情况的爬虫。</a:t>
            </a:r>
          </a:p>
          <a:p>
            <a:r>
              <a:rPr lang="en-US" altLang="zh-CN" dirty="0" smtClean="0"/>
              <a:t>        </a:t>
            </a:r>
            <a:r>
              <a:rPr lang="zh-CN" altLang="zh-CN" dirty="0" smtClean="0"/>
              <a:t>“中间件”</a:t>
            </a:r>
            <a:r>
              <a:rPr lang="zh-CN" altLang="zh-CN" dirty="0"/>
              <a:t>这个中文名字和前面章节讲到的“中间人”只有一字之差。它们做的事情确实也非常相似。中间件和中间人都能在中途劫持数据，做一些修改再把数据传递出去。不同点在于，中间件是开发者主动加进去的组件，而中间人是被动的，一般是恶意地加进去的环节</a:t>
            </a:r>
            <a:r>
              <a:rPr lang="zh-CN" altLang="zh-CN" dirty="0" smtClean="0"/>
              <a:t>。</a:t>
            </a:r>
            <a:endParaRPr lang="zh-CN" altLang="en-US" dirty="0"/>
          </a:p>
        </p:txBody>
      </p:sp>
    </p:spTree>
    <p:extLst>
      <p:ext uri="{BB962C8B-B14F-4D97-AF65-F5344CB8AC3E}">
        <p14:creationId xmlns:p14="http://schemas.microsoft.com/office/powerpoint/2010/main" val="2945687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这个</a:t>
            </a:r>
            <a:r>
              <a:rPr lang="zh-CN" altLang="zh-CN" dirty="0"/>
              <a:t>中间件的作用，就是对名为“</a:t>
            </a:r>
            <a:r>
              <a:rPr lang="en-US" altLang="zh-CN" dirty="0" err="1"/>
              <a:t>seleniumSpider</a:t>
            </a:r>
            <a:r>
              <a:rPr lang="zh-CN" altLang="zh-CN" dirty="0"/>
              <a:t>”的爬虫请求的网址，使用</a:t>
            </a:r>
            <a:r>
              <a:rPr lang="en-US" altLang="zh-CN" dirty="0" err="1"/>
              <a:t>ChromeDriver</a:t>
            </a:r>
            <a:r>
              <a:rPr lang="zh-CN" altLang="zh-CN" dirty="0"/>
              <a:t>先进行渲染，然后用返回的渲染后的</a:t>
            </a:r>
            <a:r>
              <a:rPr lang="en-US" altLang="zh-CN" dirty="0"/>
              <a:t>HTML</a:t>
            </a:r>
            <a:r>
              <a:rPr lang="zh-CN" altLang="zh-CN" dirty="0"/>
              <a:t>代码构造一个</a:t>
            </a:r>
            <a:r>
              <a:rPr lang="en-US" altLang="zh-CN" dirty="0"/>
              <a:t>Response</a:t>
            </a:r>
            <a:r>
              <a:rPr lang="zh-CN" altLang="zh-CN" dirty="0"/>
              <a:t>对象</a:t>
            </a:r>
            <a:r>
              <a:rPr lang="zh-CN" altLang="zh-CN" dirty="0" smtClean="0"/>
              <a:t>。</a:t>
            </a:r>
            <a:endParaRPr lang="en-US" altLang="zh-CN" dirty="0" smtClean="0"/>
          </a:p>
          <a:p>
            <a:r>
              <a:rPr lang="en-US" altLang="zh-CN" dirty="0"/>
              <a:t> </a:t>
            </a:r>
            <a:r>
              <a:rPr lang="en-US" altLang="zh-CN" dirty="0" smtClean="0"/>
              <a:t>        </a:t>
            </a:r>
            <a:r>
              <a:rPr lang="zh-CN" altLang="zh-CN" dirty="0" smtClean="0"/>
              <a:t>如果</a:t>
            </a:r>
            <a:r>
              <a:rPr lang="zh-CN" altLang="zh-CN" dirty="0"/>
              <a:t>是其他的爬虫，就什么都不做。在上面的代码中，等待页面渲染完成是通过</a:t>
            </a:r>
            <a:r>
              <a:rPr lang="en-US" altLang="zh-CN" dirty="0" err="1"/>
              <a:t>time.sleep</a:t>
            </a:r>
            <a:r>
              <a:rPr lang="en-US" altLang="zh-CN" dirty="0"/>
              <a:t>(2)</a:t>
            </a:r>
            <a:r>
              <a:rPr lang="zh-CN" altLang="zh-CN" dirty="0"/>
              <a:t>来实现的，当然读者也可以使用前面章节讲到的等待某个元素出现的方法来实现。</a:t>
            </a:r>
          </a:p>
          <a:p>
            <a:r>
              <a:rPr lang="en-US" altLang="zh-CN" dirty="0" smtClean="0"/>
              <a:t>         </a:t>
            </a:r>
            <a:r>
              <a:rPr lang="zh-CN" altLang="zh-CN" dirty="0" smtClean="0"/>
              <a:t>有了</a:t>
            </a:r>
            <a:r>
              <a:rPr lang="zh-CN" altLang="zh-CN" dirty="0"/>
              <a:t>这个中间件以后，就可以像访问普通网页那样直接处理需要异步加载的页面，如图</a:t>
            </a:r>
            <a:r>
              <a:rPr lang="en-US" altLang="zh-CN" dirty="0"/>
              <a:t>12-13</a:t>
            </a:r>
            <a:r>
              <a:rPr lang="zh-CN" altLang="zh-CN" dirty="0"/>
              <a:t>所示。</a:t>
            </a:r>
          </a:p>
          <a:p>
            <a:endParaRPr lang="zh-CN" altLang="en-US" dirty="0"/>
          </a:p>
        </p:txBody>
      </p:sp>
    </p:spTree>
    <p:extLst>
      <p:ext uri="{BB962C8B-B14F-4D97-AF65-F5344CB8AC3E}">
        <p14:creationId xmlns:p14="http://schemas.microsoft.com/office/powerpoint/2010/main" val="3786151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4870" y="1895115"/>
            <a:ext cx="6880392" cy="375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04478" y="5648313"/>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12-13</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在中间件中集成了</a:t>
            </a:r>
            <a:r>
              <a:rPr lang="en-US" altLang="zh-CN" b="1" kern="100" dirty="0">
                <a:latin typeface="Times New Roman" panose="02020603050405020304" pitchFamily="18" charset="0"/>
                <a:ea typeface="方正书宋简体"/>
              </a:rPr>
              <a:t>Selenium</a:t>
            </a:r>
            <a:r>
              <a:rPr lang="zh-CN" altLang="zh-CN" b="1" kern="100" dirty="0">
                <a:latin typeface="Times New Roman" panose="02020603050405020304" pitchFamily="18" charset="0"/>
                <a:ea typeface="方正书宋简体"/>
                <a:cs typeface="Times New Roman" panose="02020603050405020304" pitchFamily="18" charset="0"/>
              </a:rPr>
              <a:t>以后，就可以像爬取普通网页一样爬取异步加载的页面</a:t>
            </a:r>
            <a:endParaRPr lang="zh-CN" altLang="en-US" b="1" dirty="0"/>
          </a:p>
        </p:txBody>
      </p:sp>
    </p:spTree>
    <p:extLst>
      <p:ext uri="{BB962C8B-B14F-4D97-AF65-F5344CB8AC3E}">
        <p14:creationId xmlns:p14="http://schemas.microsoft.com/office/powerpoint/2010/main" val="3247390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6</a:t>
            </a:r>
            <a:r>
              <a:rPr lang="zh-CN" altLang="zh-CN" dirty="0">
                <a:solidFill>
                  <a:srgbClr val="C00000"/>
                </a:solidFill>
              </a:rPr>
              <a:t>．在中间件里重试</a:t>
            </a:r>
          </a:p>
          <a:p>
            <a:r>
              <a:rPr lang="en-US" altLang="zh-CN" dirty="0" smtClean="0"/>
              <a:t>         </a:t>
            </a:r>
            <a:r>
              <a:rPr lang="zh-CN" altLang="zh-CN" dirty="0" smtClean="0"/>
              <a:t>在</a:t>
            </a:r>
            <a:r>
              <a:rPr lang="zh-CN" altLang="zh-CN" dirty="0"/>
              <a:t>爬虫的运行过程中，可能会因为网络问题或者是网站反爬虫机制生效等原因，导致一些请求失败。在某些情况下，少量的数据丢失是无关紧要的，例如在几亿次请求里面失败了十几次，损失微乎其微，没有必要重试。但还有一些情况，每一条请求都至关重要，容不得有一次失败。此时就需要使用中间件来进行重试。</a:t>
            </a:r>
          </a:p>
          <a:p>
            <a:endParaRPr lang="zh-CN" altLang="en-US" dirty="0"/>
          </a:p>
        </p:txBody>
      </p:sp>
    </p:spTree>
    <p:extLst>
      <p:ext uri="{BB962C8B-B14F-4D97-AF65-F5344CB8AC3E}">
        <p14:creationId xmlns:p14="http://schemas.microsoft.com/office/powerpoint/2010/main" val="1663336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4829" y="1845734"/>
            <a:ext cx="11140069" cy="4023360"/>
          </a:xfrm>
        </p:spPr>
        <p:txBody>
          <a:bodyPr/>
          <a:lstStyle/>
          <a:p>
            <a:r>
              <a:rPr lang="en-US" altLang="zh-CN" dirty="0" smtClean="0"/>
              <a:t>         </a:t>
            </a:r>
            <a:r>
              <a:rPr lang="zh-CN" altLang="zh-CN" dirty="0" smtClean="0"/>
              <a:t>打开</a:t>
            </a:r>
            <a:r>
              <a:rPr lang="zh-CN" altLang="zh-CN" dirty="0"/>
              <a:t>练习页面</a:t>
            </a:r>
            <a:r>
              <a:rPr lang="en-US" altLang="zh-CN" dirty="0"/>
              <a:t>http://</a:t>
            </a:r>
            <a:r>
              <a:rPr lang="en-US" altLang="zh-CN" dirty="0" smtClean="0"/>
              <a:t>exercise.kingname.info/exercise_middleware_ retry.html</a:t>
            </a:r>
            <a:r>
              <a:rPr lang="zh-CN" altLang="zh-CN" dirty="0"/>
              <a:t>。这个页面实现了翻页逻辑，可以上一页、下一页地翻页，也可以直接跳到任意页数，如图</a:t>
            </a:r>
            <a:r>
              <a:rPr lang="en-US" altLang="zh-CN" dirty="0"/>
              <a:t>12-14</a:t>
            </a:r>
            <a:r>
              <a:rPr lang="zh-CN" altLang="zh-CN" dirty="0"/>
              <a:t>所示。</a:t>
            </a:r>
          </a:p>
          <a:p>
            <a:endParaRPr lang="zh-CN" altLang="en-US" dirty="0"/>
          </a:p>
        </p:txBody>
      </p:sp>
      <p:pic>
        <p:nvPicPr>
          <p:cNvPr id="15362" name="图片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8685" y="3186556"/>
            <a:ext cx="6407188" cy="268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58767" y="5965231"/>
            <a:ext cx="291618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12-14</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重试中间件练习页</a:t>
            </a:r>
            <a:endParaRPr lang="zh-CN" altLang="en-US" b="1" dirty="0"/>
          </a:p>
        </p:txBody>
      </p:sp>
    </p:spTree>
    <p:extLst>
      <p:ext uri="{BB962C8B-B14F-4D97-AF65-F5344CB8AC3E}">
        <p14:creationId xmlns:p14="http://schemas.microsoft.com/office/powerpoint/2010/main" val="1870058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91015" y="2303142"/>
            <a:ext cx="5876692"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现在</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需要获取</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9</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页的内容，那么使用前面章节学到的内容，通过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Chrome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浏览器的开发者工具很容易就能发现翻页实际上是一个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请求，提交的参数为“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date”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，它的值是日期“</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2017-08-12”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latin typeface="Arial" panose="020B0604020202020204" pitchFamily="34" charset="0"/>
            </a:endParaRPr>
          </a:p>
        </p:txBody>
      </p:sp>
      <p:pic>
        <p:nvPicPr>
          <p:cNvPr id="16386"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611" y="1865428"/>
            <a:ext cx="4515935" cy="395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708397" y="5906659"/>
            <a:ext cx="268535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12-15</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练习页请求参数</a:t>
            </a:r>
            <a:endParaRPr lang="zh-CN" altLang="en-US" b="1" dirty="0"/>
          </a:p>
        </p:txBody>
      </p:sp>
    </p:spTree>
    <p:extLst>
      <p:ext uri="{BB962C8B-B14F-4D97-AF65-F5344CB8AC3E}">
        <p14:creationId xmlns:p14="http://schemas.microsoft.com/office/powerpoint/2010/main" val="1339567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使用</a:t>
            </a:r>
            <a:r>
              <a:rPr lang="en-US" altLang="zh-CN" dirty="0" err="1"/>
              <a:t>Scrapy</a:t>
            </a:r>
            <a:r>
              <a:rPr lang="zh-CN" altLang="zh-CN" dirty="0"/>
              <a:t>写一个爬虫来获取</a:t>
            </a:r>
            <a:r>
              <a:rPr lang="en-US" altLang="zh-CN" dirty="0"/>
              <a:t>1</a:t>
            </a:r>
            <a:r>
              <a:rPr lang="zh-CN" altLang="zh-CN" dirty="0"/>
              <a:t>～</a:t>
            </a:r>
            <a:r>
              <a:rPr lang="en-US" altLang="zh-CN" dirty="0"/>
              <a:t>9</a:t>
            </a:r>
            <a:r>
              <a:rPr lang="zh-CN" altLang="zh-CN" dirty="0"/>
              <a:t>页的内容，运行结果如图</a:t>
            </a:r>
            <a:r>
              <a:rPr lang="en-US" altLang="zh-CN" dirty="0"/>
              <a:t>12-16</a:t>
            </a:r>
            <a:r>
              <a:rPr lang="zh-CN" altLang="zh-CN" dirty="0"/>
              <a:t>所示。</a:t>
            </a:r>
          </a:p>
          <a:p>
            <a:endParaRPr lang="zh-CN" altLang="en-US" dirty="0"/>
          </a:p>
        </p:txBody>
      </p:sp>
      <p:pic>
        <p:nvPicPr>
          <p:cNvPr id="17410" name="图片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8112" y="2500895"/>
            <a:ext cx="4936815" cy="342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86762" y="5953645"/>
            <a:ext cx="383951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12-16</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爬虫获取</a:t>
            </a:r>
            <a:r>
              <a:rPr lang="en-US" altLang="zh-CN" b="1" kern="100" dirty="0">
                <a:latin typeface="Times New Roman" panose="02020603050405020304" pitchFamily="18" charset="0"/>
                <a:ea typeface="方正书宋简体"/>
              </a:rPr>
              <a:t>1</a:t>
            </a:r>
            <a:r>
              <a:rPr lang="zh-CN" altLang="zh-CN" b="1" kern="100" dirty="0">
                <a:cs typeface="Times New Roman" panose="02020603050405020304" pitchFamily="18" charset="0"/>
              </a:rPr>
              <a:t>～</a:t>
            </a:r>
            <a:r>
              <a:rPr lang="en-US" altLang="zh-CN" b="1" kern="100" dirty="0">
                <a:latin typeface="Times New Roman" panose="02020603050405020304" pitchFamily="18" charset="0"/>
                <a:ea typeface="方正书宋简体"/>
              </a:rPr>
              <a:t>9</a:t>
            </a:r>
            <a:r>
              <a:rPr lang="zh-CN" altLang="zh-CN" b="1" kern="100" dirty="0">
                <a:latin typeface="Times New Roman" panose="02020603050405020304" pitchFamily="18" charset="0"/>
                <a:ea typeface="方正书宋简体"/>
                <a:cs typeface="Times New Roman" panose="02020603050405020304" pitchFamily="18" charset="0"/>
              </a:rPr>
              <a:t>页内容的结果</a:t>
            </a:r>
            <a:endParaRPr lang="zh-CN" altLang="en-US" b="1" dirty="0"/>
          </a:p>
        </p:txBody>
      </p:sp>
    </p:spTree>
    <p:extLst>
      <p:ext uri="{BB962C8B-B14F-4D97-AF65-F5344CB8AC3E}">
        <p14:creationId xmlns:p14="http://schemas.microsoft.com/office/powerpoint/2010/main" val="2425709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97279" y="2303142"/>
            <a:ext cx="491322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从</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可以看到，第</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页没有正常获取到，返回的结果是参数错误。于是在网页上看一下，发现第</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页的请求中</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body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里面的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date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对应的日期是“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2017-08-11”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latin typeface="Arial" panose="020B0604020202020204" pitchFamily="34" charset="0"/>
            </a:endParaRPr>
          </a:p>
        </p:txBody>
      </p:sp>
      <p:pic>
        <p:nvPicPr>
          <p:cNvPr id="18434" name="图片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5084" y="1856066"/>
            <a:ext cx="4584983" cy="401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985527" y="6004198"/>
            <a:ext cx="372409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12-17</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第</a:t>
            </a:r>
            <a:r>
              <a:rPr lang="en-US" altLang="zh-CN" b="1" kern="100" dirty="0">
                <a:latin typeface="Times New Roman" panose="02020603050405020304" pitchFamily="18" charset="0"/>
                <a:ea typeface="方正书宋简体"/>
              </a:rPr>
              <a:t>5</a:t>
            </a:r>
            <a:r>
              <a:rPr lang="zh-CN" altLang="zh-CN" b="1" kern="100" dirty="0">
                <a:latin typeface="Times New Roman" panose="02020603050405020304" pitchFamily="18" charset="0"/>
                <a:ea typeface="方正书宋简体"/>
                <a:cs typeface="Times New Roman" panose="02020603050405020304" pitchFamily="18" charset="0"/>
              </a:rPr>
              <a:t>页对应的是昨天的日期</a:t>
            </a:r>
            <a:endParaRPr lang="zh-CN" altLang="en-US" b="1" dirty="0"/>
          </a:p>
        </p:txBody>
      </p:sp>
    </p:spTree>
    <p:extLst>
      <p:ext uri="{BB962C8B-B14F-4D97-AF65-F5344CB8AC3E}">
        <p14:creationId xmlns:p14="http://schemas.microsoft.com/office/powerpoint/2010/main" val="136574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如果</a:t>
            </a:r>
            <a:r>
              <a:rPr lang="zh-CN" altLang="zh-CN" dirty="0"/>
              <a:t>测试的次数足够多，时间足够长，就会发现以下内容。</a:t>
            </a:r>
          </a:p>
          <a:p>
            <a:pPr marL="0" indent="0">
              <a:buNone/>
            </a:pPr>
            <a:r>
              <a:rPr lang="zh-CN" altLang="zh-CN" dirty="0"/>
              <a:t>（</a:t>
            </a:r>
            <a:r>
              <a:rPr lang="en-US" altLang="zh-CN" dirty="0"/>
              <a:t>1</a:t>
            </a:r>
            <a:r>
              <a:rPr lang="zh-CN" altLang="zh-CN" dirty="0"/>
              <a:t>）同一个时间点，不同页数提交的参数中，</a:t>
            </a:r>
            <a:r>
              <a:rPr lang="en-US" altLang="zh-CN" dirty="0"/>
              <a:t>date</a:t>
            </a:r>
            <a:r>
              <a:rPr lang="zh-CN" altLang="zh-CN" dirty="0"/>
              <a:t>对应的日期可能是今天的也可能是昨天的。</a:t>
            </a:r>
          </a:p>
          <a:p>
            <a:pPr marL="0" indent="0">
              <a:buNone/>
            </a:pPr>
            <a:r>
              <a:rPr lang="zh-CN" altLang="zh-CN" dirty="0"/>
              <a:t>（</a:t>
            </a:r>
            <a:r>
              <a:rPr lang="en-US" altLang="zh-CN" dirty="0"/>
              <a:t>2</a:t>
            </a:r>
            <a:r>
              <a:rPr lang="zh-CN" altLang="zh-CN" dirty="0"/>
              <a:t>）同一个页数，不同时间提交的参数中，</a:t>
            </a:r>
            <a:r>
              <a:rPr lang="en-US" altLang="zh-CN" dirty="0"/>
              <a:t>date</a:t>
            </a:r>
            <a:r>
              <a:rPr lang="zh-CN" altLang="zh-CN" dirty="0"/>
              <a:t>对应的日期可能是今天的也可能是昨天的。</a:t>
            </a:r>
          </a:p>
          <a:p>
            <a:r>
              <a:rPr lang="en-US" altLang="zh-CN" dirty="0" smtClean="0"/>
              <a:t>         </a:t>
            </a:r>
            <a:r>
              <a:rPr lang="zh-CN" altLang="zh-CN" dirty="0" smtClean="0"/>
              <a:t>由于</a:t>
            </a:r>
            <a:r>
              <a:rPr lang="zh-CN" altLang="zh-CN" dirty="0"/>
              <a:t>日期不是今天，就是昨天，所以针对这种情况，写一个重试中间件是最简单粗暴且有效的解决办法。中间件的代码如图</a:t>
            </a:r>
            <a:r>
              <a:rPr lang="en-US" altLang="zh-CN" dirty="0"/>
              <a:t>12-18</a:t>
            </a:r>
            <a:r>
              <a:rPr lang="zh-CN" altLang="zh-CN" dirty="0"/>
              <a:t>所示</a:t>
            </a:r>
            <a:r>
              <a:rPr lang="zh-CN" altLang="zh-CN" dirty="0" smtClean="0"/>
              <a:t>。</a:t>
            </a:r>
            <a:endParaRPr lang="zh-CN" altLang="zh-CN" dirty="0"/>
          </a:p>
        </p:txBody>
      </p:sp>
    </p:spTree>
    <p:extLst>
      <p:ext uri="{BB962C8B-B14F-4D97-AF65-F5344CB8AC3E}">
        <p14:creationId xmlns:p14="http://schemas.microsoft.com/office/powerpoint/2010/main" val="1088204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8889" y="1935647"/>
            <a:ext cx="6920950" cy="359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942895" y="5797963"/>
            <a:ext cx="268535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12-18</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重试中间件代码</a:t>
            </a:r>
            <a:endParaRPr lang="zh-CN" altLang="en-US" b="1" dirty="0"/>
          </a:p>
        </p:txBody>
      </p:sp>
    </p:spTree>
    <p:extLst>
      <p:ext uri="{BB962C8B-B14F-4D97-AF65-F5344CB8AC3E}">
        <p14:creationId xmlns:p14="http://schemas.microsoft.com/office/powerpoint/2010/main" val="2311980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31455" y="1890339"/>
            <a:ext cx="10366173" cy="4023360"/>
          </a:xfrm>
        </p:spPr>
        <p:txBody>
          <a:bodyPr/>
          <a:lstStyle/>
          <a:p>
            <a:r>
              <a:rPr lang="en-US" altLang="zh-CN" dirty="0" smtClean="0"/>
              <a:t>         </a:t>
            </a:r>
            <a:r>
              <a:rPr lang="zh-CN" altLang="zh-CN" dirty="0" smtClean="0"/>
              <a:t>这个</a:t>
            </a:r>
            <a:r>
              <a:rPr lang="zh-CN" altLang="zh-CN" dirty="0"/>
              <a:t>中间件只对名为“</a:t>
            </a:r>
            <a:r>
              <a:rPr lang="en-US" altLang="zh-CN" dirty="0" err="1"/>
              <a:t>middlewareSpider</a:t>
            </a:r>
            <a:r>
              <a:rPr lang="zh-CN" altLang="zh-CN" dirty="0"/>
              <a:t>”的爬虫有用。由于</a:t>
            </a:r>
            <a:r>
              <a:rPr lang="en-US" altLang="zh-CN" dirty="0" err="1"/>
              <a:t>middlewareSpider</a:t>
            </a:r>
            <a:r>
              <a:rPr lang="zh-CN" altLang="zh-CN" dirty="0"/>
              <a:t>爬虫默认使用的是“今天”的日期，所以如果被网站返回了“参数错误”，那么正确的日期就必然是昨天的了。所以在这个中间件里面，第</a:t>
            </a:r>
            <a:r>
              <a:rPr lang="en-US" altLang="zh-CN" dirty="0"/>
              <a:t>119</a:t>
            </a:r>
            <a:r>
              <a:rPr lang="zh-CN" altLang="zh-CN" dirty="0"/>
              <a:t>行，直接把原来请求的</a:t>
            </a:r>
            <a:r>
              <a:rPr lang="en-US" altLang="zh-CN" dirty="0"/>
              <a:t>body</a:t>
            </a:r>
            <a:r>
              <a:rPr lang="zh-CN" altLang="zh-CN" dirty="0"/>
              <a:t>换成了昨天的日期，这个请求的其他参数不变。让这个中间件生效以后，爬虫就能成功爬取第</a:t>
            </a:r>
            <a:r>
              <a:rPr lang="en-US" altLang="zh-CN" dirty="0"/>
              <a:t>5</a:t>
            </a:r>
            <a:r>
              <a:rPr lang="zh-CN" altLang="zh-CN" dirty="0"/>
              <a:t>页了，如图</a:t>
            </a:r>
            <a:r>
              <a:rPr lang="en-US" altLang="zh-CN" dirty="0"/>
              <a:t>12-19</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372011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595" y="1845734"/>
            <a:ext cx="11675327" cy="4023360"/>
          </a:xfrm>
        </p:spPr>
        <p:txBody>
          <a:bodyPr/>
          <a:lstStyle/>
          <a:p>
            <a:r>
              <a:rPr lang="en-US" altLang="zh-CN" dirty="0" smtClean="0"/>
              <a:t>         </a:t>
            </a:r>
            <a:r>
              <a:rPr lang="zh-CN" altLang="zh-CN" dirty="0" smtClean="0"/>
              <a:t>中间</a:t>
            </a:r>
            <a:r>
              <a:rPr lang="zh-CN" altLang="zh-CN" dirty="0"/>
              <a:t>件主要用来辅助开发，而中间人却多被用来进行数据的窃取、伪造甚至攻击。</a:t>
            </a:r>
          </a:p>
          <a:p>
            <a:r>
              <a:rPr lang="en-US" altLang="zh-CN" dirty="0" smtClean="0"/>
              <a:t>         </a:t>
            </a:r>
            <a:r>
              <a:rPr lang="zh-CN" altLang="zh-CN" dirty="0" smtClean="0"/>
              <a:t>在</a:t>
            </a:r>
            <a:r>
              <a:rPr lang="en-US" altLang="zh-CN" dirty="0" err="1"/>
              <a:t>Scrapy</a:t>
            </a:r>
            <a:r>
              <a:rPr lang="zh-CN" altLang="zh-CN" dirty="0"/>
              <a:t>中有两种中间件：下载器中间件（</a:t>
            </a:r>
            <a:r>
              <a:rPr lang="en-US" altLang="zh-CN" dirty="0"/>
              <a:t>Downloader Middleware</a:t>
            </a:r>
            <a:r>
              <a:rPr lang="zh-CN" altLang="zh-CN" dirty="0"/>
              <a:t>）和爬虫中间件（</a:t>
            </a:r>
            <a:r>
              <a:rPr lang="en-US" altLang="zh-CN" dirty="0"/>
              <a:t>Spider Middleware</a:t>
            </a:r>
            <a:r>
              <a:rPr lang="zh-CN" altLang="zh-CN" dirty="0"/>
              <a:t>）。</a:t>
            </a:r>
          </a:p>
          <a:p>
            <a:endParaRPr lang="zh-CN" altLang="en-US" dirty="0"/>
          </a:p>
          <a:p>
            <a:endParaRPr lang="zh-CN" altLang="en-US"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4434390"/>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998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1916" y="2004149"/>
            <a:ext cx="5414660" cy="397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69169" y="5981959"/>
            <a:ext cx="5277407"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12-19</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加上重试中间件以后</a:t>
            </a:r>
            <a:r>
              <a:rPr lang="zh-CN" altLang="zh-CN" b="1" kern="100" dirty="0">
                <a:latin typeface="Times New Roman" panose="02020603050405020304" pitchFamily="18" charset="0"/>
                <a:cs typeface="Times New Roman" panose="02020603050405020304" pitchFamily="18" charset="0"/>
              </a:rPr>
              <a:t>，</a:t>
            </a:r>
            <a:r>
              <a:rPr lang="zh-CN" altLang="zh-CN" b="1" kern="100" dirty="0">
                <a:latin typeface="Times New Roman" panose="02020603050405020304" pitchFamily="18" charset="0"/>
                <a:ea typeface="方正书宋简体"/>
                <a:cs typeface="Times New Roman" panose="02020603050405020304" pitchFamily="18" charset="0"/>
              </a:rPr>
              <a:t>爬虫获得全部数据</a:t>
            </a:r>
            <a:endParaRPr lang="zh-CN" altLang="en-US" b="1" dirty="0"/>
          </a:p>
        </p:txBody>
      </p:sp>
    </p:spTree>
    <p:extLst>
      <p:ext uri="{BB962C8B-B14F-4D97-AF65-F5344CB8AC3E}">
        <p14:creationId xmlns:p14="http://schemas.microsoft.com/office/powerpoint/2010/main" val="320661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爬虫</a:t>
            </a:r>
            <a:r>
              <a:rPr lang="zh-CN" altLang="zh-CN" dirty="0"/>
              <a:t>本身的代码，数据提取部分完全没有做任何修改，如果不看中间件代码，完全感觉不出爬虫在第</a:t>
            </a:r>
            <a:r>
              <a:rPr lang="en-US" altLang="zh-CN" dirty="0"/>
              <a:t>5</a:t>
            </a:r>
            <a:r>
              <a:rPr lang="zh-CN" altLang="zh-CN" dirty="0"/>
              <a:t>页重试过。</a:t>
            </a:r>
          </a:p>
          <a:p>
            <a:r>
              <a:rPr lang="en-US" altLang="zh-CN" dirty="0" smtClean="0"/>
              <a:t>         </a:t>
            </a:r>
            <a:r>
              <a:rPr lang="zh-CN" altLang="zh-CN" dirty="0" smtClean="0"/>
              <a:t>除了</a:t>
            </a:r>
            <a:r>
              <a:rPr lang="zh-CN" altLang="zh-CN" dirty="0"/>
              <a:t>检查网站返回的内容外，还可以检查返回内容对应的网址</a:t>
            </a:r>
            <a:r>
              <a:rPr lang="zh-CN" altLang="zh-CN" dirty="0" smtClean="0"/>
              <a:t>。</a:t>
            </a:r>
            <a:endParaRPr lang="en-US" altLang="zh-CN" dirty="0" smtClean="0"/>
          </a:p>
          <a:p>
            <a:r>
              <a:rPr lang="en-US" altLang="zh-CN" dirty="0"/>
              <a:t> </a:t>
            </a:r>
            <a:r>
              <a:rPr lang="en-US" altLang="zh-CN" dirty="0" smtClean="0"/>
              <a:t>        </a:t>
            </a:r>
            <a:r>
              <a:rPr lang="zh-CN" altLang="zh-CN" dirty="0" smtClean="0"/>
              <a:t>将</a:t>
            </a:r>
            <a:r>
              <a:rPr lang="zh-CN" altLang="zh-CN" dirty="0"/>
              <a:t>上面练习页后台网址的第</a:t>
            </a:r>
            <a:r>
              <a:rPr lang="en-US" altLang="zh-CN" dirty="0"/>
              <a:t>1</a:t>
            </a:r>
            <a:r>
              <a:rPr lang="zh-CN" altLang="zh-CN" dirty="0"/>
              <a:t>个参数“</a:t>
            </a:r>
            <a:r>
              <a:rPr lang="en-US" altLang="zh-CN" dirty="0"/>
              <a:t>para</a:t>
            </a:r>
            <a:r>
              <a:rPr lang="zh-CN" altLang="zh-CN" dirty="0"/>
              <a:t>”改为</a:t>
            </a:r>
            <a:r>
              <a:rPr lang="en-US" altLang="zh-CN" dirty="0"/>
              <a:t>404</a:t>
            </a:r>
            <a:r>
              <a:rPr lang="zh-CN" altLang="zh-CN" dirty="0"/>
              <a:t>，暂时禁用重试中间件，再跑一次爬虫。其运行结果如图</a:t>
            </a:r>
            <a:r>
              <a:rPr lang="en-US" altLang="zh-CN" dirty="0"/>
              <a:t>12-20</a:t>
            </a:r>
            <a:r>
              <a:rPr lang="zh-CN" altLang="zh-CN" dirty="0"/>
              <a:t>所示。</a:t>
            </a:r>
          </a:p>
          <a:p>
            <a:endParaRPr lang="zh-CN" altLang="en-US" dirty="0"/>
          </a:p>
        </p:txBody>
      </p:sp>
    </p:spTree>
    <p:extLst>
      <p:ext uri="{BB962C8B-B14F-4D97-AF65-F5344CB8AC3E}">
        <p14:creationId xmlns:p14="http://schemas.microsoft.com/office/powerpoint/2010/main" val="2264153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9853" y="1951463"/>
            <a:ext cx="5121470" cy="37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59853" y="5920627"/>
            <a:ext cx="533992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12-20</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练习页在某些情况下会自动跳转到</a:t>
            </a:r>
            <a:r>
              <a:rPr lang="en-US" altLang="zh-CN" b="1" kern="100" dirty="0">
                <a:latin typeface="Times New Roman" panose="02020603050405020304" pitchFamily="18" charset="0"/>
                <a:ea typeface="方正书宋简体"/>
              </a:rPr>
              <a:t>404</a:t>
            </a:r>
            <a:r>
              <a:rPr lang="zh-CN" altLang="zh-CN" b="1" kern="100" dirty="0">
                <a:latin typeface="Times New Roman" panose="02020603050405020304" pitchFamily="18" charset="0"/>
                <a:ea typeface="方正书宋简体"/>
                <a:cs typeface="Times New Roman" panose="02020603050405020304" pitchFamily="18" charset="0"/>
              </a:rPr>
              <a:t>页面</a:t>
            </a:r>
            <a:endParaRPr lang="zh-CN" altLang="en-US" b="1" dirty="0"/>
          </a:p>
        </p:txBody>
      </p:sp>
    </p:spTree>
    <p:extLst>
      <p:ext uri="{BB962C8B-B14F-4D97-AF65-F5344CB8AC3E}">
        <p14:creationId xmlns:p14="http://schemas.microsoft.com/office/powerpoint/2010/main" val="812197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1446" y="1879188"/>
            <a:ext cx="11385394" cy="4023360"/>
          </a:xfrm>
        </p:spPr>
        <p:txBody>
          <a:bodyPr/>
          <a:lstStyle/>
          <a:p>
            <a:r>
              <a:rPr lang="en-US" altLang="zh-CN" dirty="0" smtClean="0"/>
              <a:t>         </a:t>
            </a:r>
            <a:r>
              <a:rPr lang="zh-CN" altLang="zh-CN" dirty="0" smtClean="0"/>
              <a:t>此时，对于参数不正确的请求，网站会自动重定向到</a:t>
            </a:r>
            <a:r>
              <a:rPr lang="en-US" altLang="zh-CN" dirty="0" smtClean="0"/>
              <a:t>http://exercise. kingname.info/404.html</a:t>
            </a:r>
            <a:r>
              <a:rPr lang="zh-CN" altLang="zh-CN" dirty="0" smtClean="0"/>
              <a:t>页面。</a:t>
            </a:r>
            <a:endParaRPr lang="en-US" altLang="zh-CN" dirty="0" smtClean="0"/>
          </a:p>
          <a:p>
            <a:r>
              <a:rPr lang="en-US" altLang="zh-CN" dirty="0"/>
              <a:t> </a:t>
            </a:r>
            <a:r>
              <a:rPr lang="en-US" altLang="zh-CN" dirty="0" smtClean="0"/>
              <a:t>        </a:t>
            </a:r>
            <a:r>
              <a:rPr lang="zh-CN" altLang="zh-CN" dirty="0" smtClean="0"/>
              <a:t>而且由于</a:t>
            </a:r>
            <a:r>
              <a:rPr lang="en-US" altLang="zh-CN" dirty="0" err="1" smtClean="0"/>
              <a:t>Scrapy</a:t>
            </a:r>
            <a:r>
              <a:rPr lang="zh-CN" altLang="zh-CN" dirty="0" smtClean="0"/>
              <a:t>自带网址自动去重机制，因此虽然第</a:t>
            </a:r>
            <a:r>
              <a:rPr lang="en-US" altLang="zh-CN" dirty="0" smtClean="0"/>
              <a:t>3</a:t>
            </a:r>
            <a:r>
              <a:rPr lang="zh-CN" altLang="zh-CN" dirty="0" smtClean="0"/>
              <a:t>页、第</a:t>
            </a:r>
            <a:r>
              <a:rPr lang="en-US" altLang="zh-CN" dirty="0" smtClean="0"/>
              <a:t>6</a:t>
            </a:r>
            <a:r>
              <a:rPr lang="zh-CN" altLang="zh-CN" dirty="0" smtClean="0"/>
              <a:t>页和第</a:t>
            </a:r>
            <a:r>
              <a:rPr lang="en-US" altLang="zh-CN" dirty="0" smtClean="0"/>
              <a:t>7</a:t>
            </a:r>
            <a:r>
              <a:rPr lang="zh-CN" altLang="zh-CN" dirty="0" smtClean="0"/>
              <a:t>页都被自动转到了</a:t>
            </a:r>
            <a:r>
              <a:rPr lang="en-US" altLang="zh-CN" dirty="0" smtClean="0"/>
              <a:t>404</a:t>
            </a:r>
            <a:r>
              <a:rPr lang="zh-CN" altLang="zh-CN" dirty="0" smtClean="0"/>
              <a:t>页面，但是爬虫只会爬一次</a:t>
            </a:r>
            <a:r>
              <a:rPr lang="en-US" altLang="zh-CN" dirty="0" smtClean="0"/>
              <a:t>404</a:t>
            </a:r>
            <a:r>
              <a:rPr lang="zh-CN" altLang="zh-CN" dirty="0" smtClean="0"/>
              <a:t>页面，剩下两个</a:t>
            </a:r>
            <a:r>
              <a:rPr lang="en-US" altLang="zh-CN" dirty="0" smtClean="0"/>
              <a:t>404</a:t>
            </a:r>
            <a:r>
              <a:rPr lang="zh-CN" altLang="zh-CN" dirty="0" smtClean="0"/>
              <a:t>页面会被自动过滤。</a:t>
            </a:r>
            <a:endParaRPr lang="zh-CN" altLang="zh-CN" dirty="0"/>
          </a:p>
          <a:p>
            <a:r>
              <a:rPr lang="en-US" altLang="zh-CN" dirty="0" smtClean="0"/>
              <a:t>        </a:t>
            </a:r>
            <a:r>
              <a:rPr lang="zh-CN" altLang="zh-CN" dirty="0" smtClean="0"/>
              <a:t>对于</a:t>
            </a:r>
            <a:r>
              <a:rPr lang="zh-CN" altLang="zh-CN" dirty="0"/>
              <a:t>这种情况，在重试中间件里面判断返回的网址即可解决，如图</a:t>
            </a:r>
            <a:r>
              <a:rPr lang="en-US" altLang="zh-CN" dirty="0"/>
              <a:t>12-21</a:t>
            </a:r>
            <a:r>
              <a:rPr lang="zh-CN" altLang="zh-CN" dirty="0"/>
              <a:t>所示。</a:t>
            </a:r>
          </a:p>
          <a:p>
            <a:endParaRPr lang="zh-CN" altLang="en-US" dirty="0"/>
          </a:p>
        </p:txBody>
      </p:sp>
    </p:spTree>
    <p:extLst>
      <p:ext uri="{BB962C8B-B14F-4D97-AF65-F5344CB8AC3E}">
        <p14:creationId xmlns:p14="http://schemas.microsoft.com/office/powerpoint/2010/main" val="85468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8323" y="1971710"/>
            <a:ext cx="6619061" cy="378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20176" y="5915943"/>
            <a:ext cx="7593980"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12-21</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在重试中间件里判断返回网页是否正常</a:t>
            </a:r>
            <a:r>
              <a:rPr lang="zh-CN" altLang="zh-CN" b="1" kern="100" dirty="0">
                <a:latin typeface="Times New Roman" panose="02020603050405020304" pitchFamily="18" charset="0"/>
                <a:cs typeface="Times New Roman" panose="02020603050405020304" pitchFamily="18" charset="0"/>
              </a:rPr>
              <a:t>，</a:t>
            </a:r>
            <a:r>
              <a:rPr lang="zh-CN" altLang="zh-CN" b="1" kern="100" dirty="0">
                <a:latin typeface="Times New Roman" panose="02020603050405020304" pitchFamily="18" charset="0"/>
                <a:ea typeface="方正书宋简体"/>
                <a:cs typeface="Times New Roman" panose="02020603050405020304" pitchFamily="18" charset="0"/>
              </a:rPr>
              <a:t>不正常就改参数重试</a:t>
            </a:r>
            <a:endParaRPr lang="zh-CN" altLang="en-US" b="1" dirty="0"/>
          </a:p>
        </p:txBody>
      </p:sp>
    </p:spTree>
    <p:extLst>
      <p:ext uri="{BB962C8B-B14F-4D97-AF65-F5344CB8AC3E}">
        <p14:creationId xmlns:p14="http://schemas.microsoft.com/office/powerpoint/2010/main" val="1137223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代码的第</a:t>
            </a:r>
            <a:r>
              <a:rPr lang="en-US" altLang="zh-CN" dirty="0"/>
              <a:t>115</a:t>
            </a:r>
            <a:r>
              <a:rPr lang="zh-CN" altLang="zh-CN" dirty="0"/>
              <a:t>行，判断是否被自动跳转到了</a:t>
            </a:r>
            <a:r>
              <a:rPr lang="en-US" altLang="zh-CN" dirty="0"/>
              <a:t>404</a:t>
            </a:r>
            <a:r>
              <a:rPr lang="zh-CN" altLang="zh-CN" dirty="0"/>
              <a:t>页面，或者是否被返回了“参数错误”。如果都不是，说明这一次请求目前看起来正常，直接把</a:t>
            </a:r>
            <a:r>
              <a:rPr lang="en-US" altLang="zh-CN" dirty="0"/>
              <a:t>response</a:t>
            </a:r>
            <a:r>
              <a:rPr lang="zh-CN" altLang="zh-CN" dirty="0"/>
              <a:t>返回，交给后面的中间件来处理</a:t>
            </a:r>
            <a:r>
              <a:rPr lang="zh-CN" altLang="zh-CN" dirty="0" smtClean="0"/>
              <a:t>。</a:t>
            </a:r>
            <a:endParaRPr lang="en-US" altLang="zh-CN" dirty="0" smtClean="0"/>
          </a:p>
          <a:p>
            <a:r>
              <a:rPr lang="en-US" altLang="zh-CN" dirty="0"/>
              <a:t> </a:t>
            </a:r>
            <a:r>
              <a:rPr lang="en-US" altLang="zh-CN" dirty="0" smtClean="0"/>
              <a:t>        </a:t>
            </a:r>
            <a:r>
              <a:rPr lang="zh-CN" altLang="zh-CN" dirty="0" smtClean="0"/>
              <a:t>如果</a:t>
            </a:r>
            <a:r>
              <a:rPr lang="zh-CN" altLang="zh-CN" dirty="0"/>
              <a:t>被重定向到了</a:t>
            </a:r>
            <a:r>
              <a:rPr lang="en-US" altLang="zh-CN" dirty="0"/>
              <a:t>404</a:t>
            </a:r>
            <a:r>
              <a:rPr lang="zh-CN" altLang="zh-CN" dirty="0"/>
              <a:t>页面，或者被返回“参数错误”，那么进入重试的逻辑。如果返回了“参数错误”，那么进入第</a:t>
            </a:r>
            <a:r>
              <a:rPr lang="en-US" altLang="zh-CN" dirty="0"/>
              <a:t>126</a:t>
            </a:r>
            <a:r>
              <a:rPr lang="zh-CN" altLang="zh-CN" dirty="0"/>
              <a:t>行，直接替换原来请求的</a:t>
            </a:r>
            <a:r>
              <a:rPr lang="en-US" altLang="zh-CN" dirty="0"/>
              <a:t>body</a:t>
            </a:r>
            <a:r>
              <a:rPr lang="zh-CN" altLang="zh-CN" dirty="0"/>
              <a:t>即可重新发起请求。</a:t>
            </a:r>
          </a:p>
          <a:p>
            <a:endParaRPr lang="zh-CN" altLang="en-US" dirty="0"/>
          </a:p>
        </p:txBody>
      </p:sp>
    </p:spTree>
    <p:extLst>
      <p:ext uri="{BB962C8B-B14F-4D97-AF65-F5344CB8AC3E}">
        <p14:creationId xmlns:p14="http://schemas.microsoft.com/office/powerpoint/2010/main" val="1890728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1737" y="1845734"/>
            <a:ext cx="10363943" cy="4023360"/>
          </a:xfrm>
        </p:spPr>
        <p:txBody>
          <a:bodyPr/>
          <a:lstStyle/>
          <a:p>
            <a:r>
              <a:rPr lang="en-US" altLang="zh-CN" dirty="0" smtClean="0"/>
              <a:t>        </a:t>
            </a:r>
            <a:r>
              <a:rPr lang="zh-CN" altLang="zh-CN" dirty="0" smtClean="0"/>
              <a:t>如果</a:t>
            </a:r>
            <a:r>
              <a:rPr lang="zh-CN" altLang="zh-CN" dirty="0"/>
              <a:t>自动跳转到了</a:t>
            </a:r>
            <a:r>
              <a:rPr lang="en-US" altLang="zh-CN" dirty="0"/>
              <a:t>404</a:t>
            </a:r>
            <a:r>
              <a:rPr lang="zh-CN" altLang="zh-CN" dirty="0"/>
              <a:t>页面，那么这里有一点需要特别注意：此时的请求，</a:t>
            </a:r>
            <a:r>
              <a:rPr lang="en-US" altLang="zh-CN" dirty="0"/>
              <a:t>request</a:t>
            </a:r>
            <a:r>
              <a:rPr lang="zh-CN" altLang="zh-CN" dirty="0"/>
              <a:t>这个对象对应的是向</a:t>
            </a:r>
            <a:r>
              <a:rPr lang="en-US" altLang="zh-CN" dirty="0"/>
              <a:t>404</a:t>
            </a:r>
            <a:r>
              <a:rPr lang="zh-CN" altLang="zh-CN" dirty="0"/>
              <a:t>页面发起的</a:t>
            </a:r>
            <a:r>
              <a:rPr lang="en-US" altLang="zh-CN" dirty="0"/>
              <a:t>GET</a:t>
            </a:r>
            <a:r>
              <a:rPr lang="zh-CN" altLang="zh-CN" dirty="0"/>
              <a:t>请求，而不是原来的向练习页后台发起的请求。所以，重新构造新的请求时必须把</a:t>
            </a:r>
            <a:r>
              <a:rPr lang="en-US" altLang="zh-CN" dirty="0"/>
              <a:t>URL</a:t>
            </a:r>
            <a:r>
              <a:rPr lang="zh-CN" altLang="zh-CN" dirty="0"/>
              <a:t>、</a:t>
            </a:r>
            <a:r>
              <a:rPr lang="en-US" altLang="zh-CN" dirty="0"/>
              <a:t>body</a:t>
            </a:r>
            <a:r>
              <a:rPr lang="zh-CN" altLang="zh-CN" dirty="0"/>
              <a:t>、请求方式、</a:t>
            </a:r>
            <a:r>
              <a:rPr lang="en-US" altLang="zh-CN" dirty="0"/>
              <a:t>Headers</a:t>
            </a:r>
            <a:r>
              <a:rPr lang="zh-CN" altLang="zh-CN" dirty="0"/>
              <a:t>全部都换一遍才可以。</a:t>
            </a:r>
          </a:p>
          <a:p>
            <a:r>
              <a:rPr lang="en-US" altLang="zh-CN" dirty="0" smtClean="0"/>
              <a:t>        </a:t>
            </a:r>
            <a:r>
              <a:rPr lang="zh-CN" altLang="zh-CN" dirty="0" smtClean="0"/>
              <a:t>由于</a:t>
            </a:r>
            <a:r>
              <a:rPr lang="en-US" altLang="zh-CN" dirty="0"/>
              <a:t>request</a:t>
            </a:r>
            <a:r>
              <a:rPr lang="zh-CN" altLang="zh-CN" dirty="0"/>
              <a:t>对应的是向</a:t>
            </a:r>
            <a:r>
              <a:rPr lang="en-US" altLang="zh-CN" dirty="0"/>
              <a:t>404</a:t>
            </a:r>
            <a:r>
              <a:rPr lang="zh-CN" altLang="zh-CN" dirty="0"/>
              <a:t>页面发起的请求，所以</a:t>
            </a:r>
            <a:r>
              <a:rPr lang="en-US" altLang="zh-CN" dirty="0"/>
              <a:t>resquest.url</a:t>
            </a:r>
            <a:r>
              <a:rPr lang="zh-CN" altLang="zh-CN" dirty="0"/>
              <a:t>对应的网址是</a:t>
            </a:r>
            <a:r>
              <a:rPr lang="en-US" altLang="zh-CN" dirty="0"/>
              <a:t>404</a:t>
            </a:r>
            <a:r>
              <a:rPr lang="zh-CN" altLang="zh-CN" dirty="0"/>
              <a:t>页面的网址。因此，如果想知道调整之前的</a:t>
            </a:r>
            <a:r>
              <a:rPr lang="en-US" altLang="zh-CN" dirty="0"/>
              <a:t>URL</a:t>
            </a:r>
            <a:r>
              <a:rPr lang="zh-CN" altLang="zh-CN" dirty="0"/>
              <a:t>，可以使用如下的代码：</a:t>
            </a:r>
          </a:p>
          <a:p>
            <a:r>
              <a:rPr lang="en-US" altLang="zh-CN" dirty="0" err="1">
                <a:solidFill>
                  <a:srgbClr val="0070C0"/>
                </a:solidFill>
              </a:rPr>
              <a:t>request.meta</a:t>
            </a:r>
            <a:r>
              <a:rPr lang="en-US" altLang="zh-CN" dirty="0">
                <a:solidFill>
                  <a:srgbClr val="0070C0"/>
                </a:solidFill>
              </a:rPr>
              <a:t>['</a:t>
            </a:r>
            <a:r>
              <a:rPr lang="en-US" altLang="zh-CN" dirty="0" err="1">
                <a:solidFill>
                  <a:srgbClr val="0070C0"/>
                </a:solidFill>
              </a:rPr>
              <a:t>redirect_urls</a:t>
            </a:r>
            <a:r>
              <a:rPr lang="en-US" altLang="zh-CN" dirty="0">
                <a:solidFill>
                  <a:srgbClr val="0070C0"/>
                </a:solidFill>
              </a:rPr>
              <a:t>']</a:t>
            </a:r>
            <a:endParaRPr lang="zh-CN" altLang="zh-CN" dirty="0">
              <a:solidFill>
                <a:srgbClr val="0070C0"/>
              </a:solidFill>
            </a:endParaRPr>
          </a:p>
          <a:p>
            <a:endParaRPr lang="zh-CN" altLang="en-US" dirty="0"/>
          </a:p>
        </p:txBody>
      </p:sp>
    </p:spTree>
    <p:extLst>
      <p:ext uri="{BB962C8B-B14F-4D97-AF65-F5344CB8AC3E}">
        <p14:creationId xmlns:p14="http://schemas.microsoft.com/office/powerpoint/2010/main" val="4261019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9434" y="1845734"/>
            <a:ext cx="10386246" cy="4023360"/>
          </a:xfrm>
        </p:spPr>
        <p:txBody>
          <a:bodyPr/>
          <a:lstStyle/>
          <a:p>
            <a:r>
              <a:rPr lang="en-US" altLang="zh-CN" dirty="0" smtClean="0"/>
              <a:t>         </a:t>
            </a:r>
            <a:r>
              <a:rPr lang="zh-CN" altLang="zh-CN" dirty="0" smtClean="0"/>
              <a:t>这个</a:t>
            </a:r>
            <a:r>
              <a:rPr lang="zh-CN" altLang="zh-CN" dirty="0"/>
              <a:t>值对应的是一个列表。请求自动跳转了几次，这个列表里面就有几个</a:t>
            </a:r>
            <a:r>
              <a:rPr lang="en-US" altLang="zh-CN" dirty="0"/>
              <a:t>URL</a:t>
            </a:r>
            <a:r>
              <a:rPr lang="zh-CN" altLang="zh-CN" dirty="0"/>
              <a:t>。这些</a:t>
            </a:r>
            <a:r>
              <a:rPr lang="en-US" altLang="zh-CN" dirty="0"/>
              <a:t>URL</a:t>
            </a:r>
            <a:r>
              <a:rPr lang="zh-CN" altLang="zh-CN" dirty="0"/>
              <a:t>是按照跳转的先后次序依次</a:t>
            </a:r>
            <a:r>
              <a:rPr lang="en-US" altLang="zh-CN" dirty="0"/>
              <a:t>append</a:t>
            </a:r>
            <a:r>
              <a:rPr lang="zh-CN" altLang="zh-CN" dirty="0"/>
              <a:t>进列表的。由于本例中只跳转了一次，所以直接读取下标为</a:t>
            </a:r>
            <a:r>
              <a:rPr lang="en-US" altLang="zh-CN" dirty="0"/>
              <a:t>0</a:t>
            </a:r>
            <a:r>
              <a:rPr lang="zh-CN" altLang="zh-CN" dirty="0"/>
              <a:t>的元素即可，也就是原始网址。</a:t>
            </a:r>
          </a:p>
          <a:p>
            <a:r>
              <a:rPr lang="en-US" altLang="zh-CN" dirty="0" smtClean="0"/>
              <a:t>         </a:t>
            </a:r>
            <a:r>
              <a:rPr lang="zh-CN" altLang="zh-CN" dirty="0" smtClean="0"/>
              <a:t>重新</a:t>
            </a:r>
            <a:r>
              <a:rPr lang="zh-CN" altLang="zh-CN" dirty="0"/>
              <a:t>激活这个重试中间件，不改变爬虫数据抓取部分的代码，直接运行以后可以正确得到</a:t>
            </a:r>
            <a:r>
              <a:rPr lang="en-US" altLang="zh-CN" dirty="0"/>
              <a:t>1</a:t>
            </a:r>
            <a:r>
              <a:rPr lang="zh-CN" altLang="zh-CN" dirty="0"/>
              <a:t>～</a:t>
            </a:r>
            <a:r>
              <a:rPr lang="en-US" altLang="zh-CN" dirty="0"/>
              <a:t>9</a:t>
            </a:r>
            <a:r>
              <a:rPr lang="zh-CN" altLang="zh-CN" dirty="0"/>
              <a:t>页的全部内容，如图</a:t>
            </a:r>
            <a:r>
              <a:rPr lang="en-US" altLang="zh-CN" dirty="0"/>
              <a:t>12-22</a:t>
            </a:r>
            <a:r>
              <a:rPr lang="zh-CN" altLang="zh-CN" dirty="0"/>
              <a:t>所示。</a:t>
            </a:r>
          </a:p>
          <a:p>
            <a:endParaRPr lang="zh-CN" altLang="en-US" dirty="0"/>
          </a:p>
        </p:txBody>
      </p:sp>
    </p:spTree>
    <p:extLst>
      <p:ext uri="{BB962C8B-B14F-4D97-AF65-F5344CB8AC3E}">
        <p14:creationId xmlns:p14="http://schemas.microsoft.com/office/powerpoint/2010/main" val="235583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6380" y="1823999"/>
            <a:ext cx="4420683" cy="396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492382" y="5887173"/>
            <a:ext cx="360868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12-22</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爬虫成功爬取</a:t>
            </a:r>
            <a:r>
              <a:rPr lang="en-US" altLang="zh-CN" b="1" kern="100" dirty="0">
                <a:latin typeface="Times New Roman" panose="02020603050405020304" pitchFamily="18" charset="0"/>
                <a:ea typeface="方正书宋简体"/>
              </a:rPr>
              <a:t>1</a:t>
            </a:r>
            <a:r>
              <a:rPr lang="zh-CN" altLang="zh-CN" b="1" kern="100" dirty="0">
                <a:cs typeface="Times New Roman" panose="02020603050405020304" pitchFamily="18" charset="0"/>
              </a:rPr>
              <a:t>～</a:t>
            </a:r>
            <a:r>
              <a:rPr lang="en-US" altLang="zh-CN" b="1" kern="100" dirty="0">
                <a:latin typeface="Times New Roman" panose="02020603050405020304" pitchFamily="18" charset="0"/>
                <a:ea typeface="方正书宋简体"/>
              </a:rPr>
              <a:t>9</a:t>
            </a:r>
            <a:r>
              <a:rPr lang="zh-CN" altLang="zh-CN" b="1" kern="100" dirty="0">
                <a:latin typeface="Times New Roman" panose="02020603050405020304" pitchFamily="18" charset="0"/>
                <a:ea typeface="方正书宋简体"/>
                <a:cs typeface="Times New Roman" panose="02020603050405020304" pitchFamily="18" charset="0"/>
              </a:rPr>
              <a:t>页内容</a:t>
            </a:r>
            <a:endParaRPr lang="zh-CN" altLang="en-US" b="1" dirty="0"/>
          </a:p>
        </p:txBody>
      </p:sp>
    </p:spTree>
    <p:extLst>
      <p:ext uri="{BB962C8B-B14F-4D97-AF65-F5344CB8AC3E}">
        <p14:creationId xmlns:p14="http://schemas.microsoft.com/office/powerpoint/2010/main" val="3347462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3"/>
            <a:ext cx="10533443" cy="4510461"/>
          </a:xfrm>
        </p:spPr>
        <p:txBody>
          <a:bodyPr>
            <a:normAutofit lnSpcReduction="10000"/>
          </a:bodyPr>
          <a:lstStyle/>
          <a:p>
            <a:r>
              <a:rPr lang="en-US" altLang="zh-CN" dirty="0">
                <a:solidFill>
                  <a:srgbClr val="C00000"/>
                </a:solidFill>
              </a:rPr>
              <a:t>7</a:t>
            </a:r>
            <a:r>
              <a:rPr lang="zh-CN" altLang="zh-CN" dirty="0">
                <a:solidFill>
                  <a:srgbClr val="C00000"/>
                </a:solidFill>
              </a:rPr>
              <a:t>．在中间件里处理异常</a:t>
            </a:r>
          </a:p>
          <a:p>
            <a:r>
              <a:rPr lang="en-US" altLang="zh-CN" dirty="0" smtClean="0"/>
              <a:t>         </a:t>
            </a:r>
            <a:r>
              <a:rPr lang="zh-CN" altLang="zh-CN" dirty="0" smtClean="0"/>
              <a:t>在</a:t>
            </a:r>
            <a:r>
              <a:rPr lang="zh-CN" altLang="zh-CN" dirty="0"/>
              <a:t>默认情况下，一次请求失败了，</a:t>
            </a:r>
            <a:r>
              <a:rPr lang="en-US" altLang="zh-CN" dirty="0" err="1"/>
              <a:t>Scrapy</a:t>
            </a:r>
            <a:r>
              <a:rPr lang="zh-CN" altLang="zh-CN" dirty="0"/>
              <a:t>会立刻原地重试，再失败再重试，如此</a:t>
            </a:r>
            <a:r>
              <a:rPr lang="en-US" altLang="zh-CN" dirty="0"/>
              <a:t>3</a:t>
            </a:r>
            <a:r>
              <a:rPr lang="zh-CN" altLang="zh-CN" dirty="0"/>
              <a:t>次。如果</a:t>
            </a:r>
            <a:r>
              <a:rPr lang="en-US" altLang="zh-CN" dirty="0"/>
              <a:t>3</a:t>
            </a:r>
            <a:r>
              <a:rPr lang="zh-CN" altLang="zh-CN" dirty="0"/>
              <a:t>次都失败了，就放弃这个请求。这种重试逻辑存在一些缺陷。以代理</a:t>
            </a:r>
            <a:r>
              <a:rPr lang="en-US" altLang="zh-CN" dirty="0"/>
              <a:t>IP</a:t>
            </a:r>
            <a:r>
              <a:rPr lang="zh-CN" altLang="zh-CN" dirty="0"/>
              <a:t>为例，代理存在不稳定性，特别是免费的代理，差不多</a:t>
            </a:r>
            <a:r>
              <a:rPr lang="en-US" altLang="zh-CN" dirty="0"/>
              <a:t>10</a:t>
            </a:r>
            <a:r>
              <a:rPr lang="zh-CN" altLang="zh-CN" dirty="0"/>
              <a:t>个里面只有</a:t>
            </a:r>
            <a:r>
              <a:rPr lang="en-US" altLang="zh-CN" dirty="0"/>
              <a:t>3</a:t>
            </a:r>
            <a:r>
              <a:rPr lang="zh-CN" altLang="zh-CN" dirty="0"/>
              <a:t>个能用。而现在市面上有一些收费代理</a:t>
            </a:r>
            <a:r>
              <a:rPr lang="en-US" altLang="zh-CN" dirty="0"/>
              <a:t>IP</a:t>
            </a:r>
            <a:r>
              <a:rPr lang="zh-CN" altLang="zh-CN" dirty="0"/>
              <a:t>提供商，购买他们的服务以后，会直接提供一个固定的网址</a:t>
            </a:r>
            <a:r>
              <a:rPr lang="zh-CN" altLang="zh-CN" dirty="0" smtClean="0"/>
              <a:t>。</a:t>
            </a:r>
            <a:endParaRPr lang="en-US" altLang="zh-CN" dirty="0" smtClean="0"/>
          </a:p>
          <a:p>
            <a:r>
              <a:rPr lang="en-US" altLang="zh-CN" dirty="0"/>
              <a:t> </a:t>
            </a:r>
            <a:r>
              <a:rPr lang="en-US" altLang="zh-CN" dirty="0" smtClean="0"/>
              <a:t>       </a:t>
            </a:r>
            <a:r>
              <a:rPr lang="zh-CN" altLang="zh-CN" dirty="0" smtClean="0"/>
              <a:t>把</a:t>
            </a:r>
            <a:r>
              <a:rPr lang="zh-CN" altLang="zh-CN" dirty="0"/>
              <a:t>这个网址设为</a:t>
            </a:r>
            <a:r>
              <a:rPr lang="en-US" altLang="zh-CN" dirty="0" err="1"/>
              <a:t>Scrapy</a:t>
            </a:r>
            <a:r>
              <a:rPr lang="zh-CN" altLang="zh-CN" dirty="0"/>
              <a:t>的代理，就能实现每分钟自动以不同的</a:t>
            </a:r>
            <a:r>
              <a:rPr lang="en-US" altLang="zh-CN" dirty="0"/>
              <a:t>IP</a:t>
            </a:r>
            <a:r>
              <a:rPr lang="zh-CN" altLang="zh-CN" dirty="0"/>
              <a:t>访问网站。如果其中一个</a:t>
            </a:r>
            <a:r>
              <a:rPr lang="en-US" altLang="zh-CN" dirty="0"/>
              <a:t>IP</a:t>
            </a:r>
            <a:r>
              <a:rPr lang="zh-CN" altLang="zh-CN" dirty="0"/>
              <a:t>出现了故障，那么需要等一分钟以后才会更换新的</a:t>
            </a:r>
            <a:r>
              <a:rPr lang="en-US" altLang="zh-CN" dirty="0"/>
              <a:t>IP</a:t>
            </a:r>
            <a:r>
              <a:rPr lang="zh-CN" altLang="zh-CN" dirty="0"/>
              <a:t>。在这种场景下，</a:t>
            </a:r>
            <a:r>
              <a:rPr lang="en-US" altLang="zh-CN" dirty="0" err="1"/>
              <a:t>Scrapy</a:t>
            </a:r>
            <a:r>
              <a:rPr lang="zh-CN" altLang="zh-CN" dirty="0"/>
              <a:t>自带的重试逻辑就会导致</a:t>
            </a:r>
            <a:r>
              <a:rPr lang="en-US" altLang="zh-CN" dirty="0"/>
              <a:t>3</a:t>
            </a:r>
            <a:r>
              <a:rPr lang="zh-CN" altLang="zh-CN" dirty="0"/>
              <a:t>次重试都失败</a:t>
            </a:r>
            <a:r>
              <a:rPr lang="zh-CN" altLang="zh-CN" dirty="0" smtClean="0"/>
              <a:t>。</a:t>
            </a:r>
            <a:endParaRPr lang="zh-CN" altLang="zh-CN" dirty="0"/>
          </a:p>
        </p:txBody>
      </p:sp>
    </p:spTree>
    <p:extLst>
      <p:ext uri="{BB962C8B-B14F-4D97-AF65-F5344CB8AC3E}">
        <p14:creationId xmlns:p14="http://schemas.microsoft.com/office/powerpoint/2010/main" val="5307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94326">
                <a:solidFill>
                  <a:srgbClr val="7030A0"/>
                </a:solidFill>
                <a:latin typeface="黑体" panose="02010609060101010101" pitchFamily="49" charset="-122"/>
                <a:ea typeface="黑体" panose="02010609060101010101" pitchFamily="49" charset="-122"/>
                <a:cs typeface="+mn-cs"/>
              </a:rPr>
              <a:t>12.1.1  </a:t>
            </a:r>
            <a:r>
              <a:rPr lang="zh-CN" altLang="en-US" sz="4000" dirty="0" bmk="_Toc500013042">
                <a:solidFill>
                  <a:srgbClr val="7030A0"/>
                </a:solidFill>
                <a:latin typeface="黑体" panose="02010609060101010101" pitchFamily="49" charset="-122"/>
                <a:ea typeface="黑体" panose="02010609060101010101" pitchFamily="49" charset="-122"/>
                <a:cs typeface="+mn-cs"/>
              </a:rPr>
              <a:t>下载器中间</a:t>
            </a:r>
            <a:r>
              <a:rPr lang="zh-CN" altLang="en-US" sz="4000" dirty="0" bmk="_Toc500013042">
                <a:solidFill>
                  <a:srgbClr val="7030A0"/>
                </a:solidFill>
                <a:latin typeface="黑体" panose="02010609060101010101" pitchFamily="49" charset="-122"/>
                <a:ea typeface="黑体" panose="02010609060101010101" pitchFamily="49" charset="-122"/>
                <a:cs typeface="+mn-cs"/>
              </a:rPr>
              <a:t>件</a:t>
            </a:r>
            <a:endParaRPr lang="zh-CN" altLang="en-US" sz="4000" dirty="0" bmk="_Toc50001304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735980" y="2128296"/>
            <a:ext cx="10950498" cy="2677656"/>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的官方文档中，对下载器中间件的解释如下。</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0000"/>
                </a:solidFill>
                <a:effectLst/>
                <a:cs typeface="方正兰亭刊宋简体"/>
              </a:rPr>
              <a:t>     下载</a:t>
            </a:r>
            <a:r>
              <a:rPr kumimoji="0" lang="zh-CN" altLang="en-US" i="0" u="none" strike="noStrike" cap="none" normalizeH="0" baseline="0" dirty="0" smtClean="0">
                <a:ln>
                  <a:noFill/>
                </a:ln>
                <a:solidFill>
                  <a:srgbClr val="000000"/>
                </a:solidFill>
                <a:effectLst/>
                <a:cs typeface="方正兰亭刊宋简体"/>
              </a:rPr>
              <a:t>器中间件是介于</a:t>
            </a:r>
            <a:r>
              <a:rPr kumimoji="0" lang="en-US" altLang="zh-CN" i="0" u="none" strike="noStrike" cap="none" normalizeH="0" baseline="0" dirty="0" err="1" smtClean="0">
                <a:ln>
                  <a:noFill/>
                </a:ln>
                <a:solidFill>
                  <a:srgbClr val="000000"/>
                </a:solidFill>
                <a:effectLst/>
                <a:cs typeface="方正兰亭刊宋简体"/>
              </a:rPr>
              <a:t>Scrapy</a:t>
            </a:r>
            <a:r>
              <a:rPr kumimoji="0" lang="zh-CN" altLang="en-US" i="0" u="none" strike="noStrike" cap="none" normalizeH="0" baseline="0" dirty="0" smtClean="0">
                <a:ln>
                  <a:noFill/>
                </a:ln>
                <a:solidFill>
                  <a:srgbClr val="000000"/>
                </a:solidFill>
                <a:effectLst/>
                <a:cs typeface="方正兰亭刊宋简体"/>
              </a:rPr>
              <a:t>的</a:t>
            </a:r>
            <a:r>
              <a:rPr kumimoji="0" lang="en-US" altLang="zh-CN" i="0" u="none" strike="noStrike" cap="none" normalizeH="0" baseline="0" dirty="0" smtClean="0">
                <a:ln>
                  <a:noFill/>
                </a:ln>
                <a:solidFill>
                  <a:srgbClr val="000000"/>
                </a:solidFill>
                <a:effectLst/>
                <a:cs typeface="方正兰亭刊宋简体"/>
              </a:rPr>
              <a:t>request/response</a:t>
            </a:r>
            <a:r>
              <a:rPr kumimoji="0" lang="zh-CN" altLang="en-US" i="0" u="none" strike="noStrike" cap="none" normalizeH="0" baseline="0" dirty="0" smtClean="0">
                <a:ln>
                  <a:noFill/>
                </a:ln>
                <a:solidFill>
                  <a:srgbClr val="000000"/>
                </a:solidFill>
                <a:effectLst/>
                <a:cs typeface="方正兰亭刊宋简体"/>
              </a:rPr>
              <a:t>处理的钩子框架</a:t>
            </a:r>
            <a:r>
              <a:rPr kumimoji="0" lang="zh-CN" altLang="en-US"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方正兰亭刊宋简体"/>
              </a:rPr>
              <a:t>，</a:t>
            </a:r>
            <a:r>
              <a:rPr kumimoji="0" lang="zh-CN" altLang="en-US" i="0" u="none" strike="noStrike" cap="none" normalizeH="0" baseline="0" dirty="0" smtClean="0">
                <a:ln>
                  <a:noFill/>
                </a:ln>
                <a:solidFill>
                  <a:srgbClr val="000000"/>
                </a:solidFill>
                <a:effectLst/>
                <a:cs typeface="方正兰亭刊宋简体"/>
              </a:rPr>
              <a:t>是用于全局修改</a:t>
            </a:r>
            <a:r>
              <a:rPr kumimoji="0" lang="en-US" altLang="zh-CN" i="0" u="none" strike="noStrike" cap="none" normalizeH="0" baseline="0" dirty="0" err="1" smtClean="0">
                <a:ln>
                  <a:noFill/>
                </a:ln>
                <a:solidFill>
                  <a:srgbClr val="000000"/>
                </a:solidFill>
                <a:effectLst/>
                <a:cs typeface="方正兰亭刊宋简体"/>
              </a:rPr>
              <a:t>Scrapy</a:t>
            </a:r>
            <a:r>
              <a:rPr kumimoji="0" lang="en-US" altLang="zh-CN" i="0" u="none" strike="noStrike" cap="none" normalizeH="0" baseline="0" dirty="0" smtClean="0">
                <a:ln>
                  <a:noFill/>
                </a:ln>
                <a:solidFill>
                  <a:srgbClr val="000000"/>
                </a:solidFill>
                <a:effectLst/>
                <a:cs typeface="方正兰亭刊宋简体"/>
              </a:rPr>
              <a:t> request</a:t>
            </a:r>
            <a:r>
              <a:rPr kumimoji="0" lang="zh-CN" altLang="en-US" i="0" u="none" strike="noStrike" cap="none" normalizeH="0" baseline="0" dirty="0" smtClean="0">
                <a:ln>
                  <a:noFill/>
                </a:ln>
                <a:solidFill>
                  <a:srgbClr val="000000"/>
                </a:solidFill>
                <a:effectLst/>
                <a:cs typeface="方正兰亭刊宋简体"/>
              </a:rPr>
              <a:t>和</a:t>
            </a:r>
            <a:r>
              <a:rPr kumimoji="0" lang="en-US" altLang="zh-CN" i="0" u="none" strike="noStrike" cap="none" normalizeH="0" baseline="0" dirty="0" smtClean="0">
                <a:ln>
                  <a:noFill/>
                </a:ln>
                <a:solidFill>
                  <a:srgbClr val="000000"/>
                </a:solidFill>
                <a:effectLst/>
                <a:cs typeface="方正兰亭刊宋简体"/>
              </a:rPr>
              <a:t>response</a:t>
            </a:r>
            <a:r>
              <a:rPr kumimoji="0" lang="zh-CN" altLang="en-US" i="0" u="none" strike="noStrike" cap="none" normalizeH="0" baseline="0" dirty="0" smtClean="0">
                <a:ln>
                  <a:noFill/>
                </a:ln>
                <a:solidFill>
                  <a:srgbClr val="000000"/>
                </a:solidFill>
                <a:effectLst/>
                <a:cs typeface="方正兰亭刊宋简体"/>
              </a:rPr>
              <a:t>的一个轻量、底层的系统。</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这个</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介绍看起来非常绕口，但其实用容易理解的话表述就是：更换代理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，更换</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，更换</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User-Agent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，自动重试。</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744619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7132" y="1845734"/>
            <a:ext cx="10408548" cy="4023360"/>
          </a:xfrm>
        </p:spPr>
        <p:txBody>
          <a:bodyPr/>
          <a:lstStyle/>
          <a:p>
            <a:r>
              <a:rPr lang="en-US" altLang="zh-CN" dirty="0" smtClean="0"/>
              <a:t>         </a:t>
            </a:r>
            <a:r>
              <a:rPr lang="zh-CN" altLang="zh-CN" dirty="0" smtClean="0"/>
              <a:t>这种</a:t>
            </a:r>
            <a:r>
              <a:rPr lang="zh-CN" altLang="zh-CN" dirty="0"/>
              <a:t>场景下，如果能立刻更换代理就立刻更换；如果不能立刻更换代理，比较好的处理方法是延迟重试。而使用</a:t>
            </a:r>
            <a:r>
              <a:rPr lang="en-US" altLang="zh-CN" dirty="0" err="1"/>
              <a:t>Scrapy_redis</a:t>
            </a:r>
            <a:r>
              <a:rPr lang="zh-CN" altLang="zh-CN" dirty="0"/>
              <a:t>就能实现这一点</a:t>
            </a:r>
            <a:r>
              <a:rPr lang="zh-CN" altLang="zh-CN" dirty="0" smtClean="0"/>
              <a:t>。</a:t>
            </a:r>
            <a:endParaRPr lang="en-US" altLang="zh-CN" dirty="0" smtClean="0"/>
          </a:p>
          <a:p>
            <a:r>
              <a:rPr lang="en-US" altLang="zh-CN" dirty="0"/>
              <a:t> </a:t>
            </a:r>
            <a:r>
              <a:rPr lang="en-US" altLang="zh-CN" dirty="0" smtClean="0"/>
              <a:t>        </a:t>
            </a:r>
            <a:r>
              <a:rPr lang="zh-CN" altLang="zh-CN" dirty="0" smtClean="0"/>
              <a:t>爬虫</a:t>
            </a:r>
            <a:r>
              <a:rPr lang="zh-CN" altLang="zh-CN" dirty="0"/>
              <a:t>的请求来自于</a:t>
            </a:r>
            <a:r>
              <a:rPr lang="en-US" altLang="zh-CN" dirty="0" err="1"/>
              <a:t>Redis</a:t>
            </a:r>
            <a:r>
              <a:rPr lang="zh-CN" altLang="zh-CN" dirty="0"/>
              <a:t>，请求失败以后的</a:t>
            </a:r>
            <a:r>
              <a:rPr lang="en-US" altLang="zh-CN" dirty="0"/>
              <a:t>URL</a:t>
            </a:r>
            <a:r>
              <a:rPr lang="zh-CN" altLang="zh-CN" dirty="0"/>
              <a:t>又放回</a:t>
            </a:r>
            <a:r>
              <a:rPr lang="en-US" altLang="zh-CN" dirty="0" err="1"/>
              <a:t>Redis</a:t>
            </a:r>
            <a:r>
              <a:rPr lang="zh-CN" altLang="zh-CN" dirty="0"/>
              <a:t>的末尾</a:t>
            </a:r>
            <a:r>
              <a:rPr lang="zh-CN" altLang="zh-CN" dirty="0" smtClean="0"/>
              <a:t>。</a:t>
            </a:r>
            <a:endParaRPr lang="en-US" altLang="zh-CN" dirty="0" smtClean="0"/>
          </a:p>
          <a:p>
            <a:r>
              <a:rPr lang="en-US" altLang="zh-CN" dirty="0"/>
              <a:t> </a:t>
            </a:r>
            <a:r>
              <a:rPr lang="en-US" altLang="zh-CN" dirty="0" smtClean="0"/>
              <a:t>         </a:t>
            </a:r>
            <a:r>
              <a:rPr lang="zh-CN" altLang="zh-CN" dirty="0" smtClean="0"/>
              <a:t>一旦</a:t>
            </a:r>
            <a:r>
              <a:rPr lang="zh-CN" altLang="zh-CN" dirty="0"/>
              <a:t>一个请求原地重试</a:t>
            </a:r>
            <a:r>
              <a:rPr lang="en-US" altLang="zh-CN" dirty="0"/>
              <a:t>3</a:t>
            </a:r>
            <a:r>
              <a:rPr lang="zh-CN" altLang="zh-CN" dirty="0"/>
              <a:t>次还是失败，那么就把它放到</a:t>
            </a:r>
            <a:r>
              <a:rPr lang="en-US" altLang="zh-CN" dirty="0" err="1"/>
              <a:t>Redis</a:t>
            </a:r>
            <a:r>
              <a:rPr lang="zh-CN" altLang="zh-CN" dirty="0"/>
              <a:t>的末尾，这样</a:t>
            </a:r>
            <a:r>
              <a:rPr lang="en-US" altLang="zh-CN" dirty="0" err="1"/>
              <a:t>Scrapy</a:t>
            </a:r>
            <a:r>
              <a:rPr lang="zh-CN" altLang="zh-CN" dirty="0"/>
              <a:t>需要把</a:t>
            </a:r>
            <a:r>
              <a:rPr lang="en-US" altLang="zh-CN" dirty="0" err="1"/>
              <a:t>Redis</a:t>
            </a:r>
            <a:r>
              <a:rPr lang="zh-CN" altLang="zh-CN" dirty="0"/>
              <a:t>列表前面的请求都消费以后才会重试之前的失败请求。这就为更换</a:t>
            </a:r>
            <a:r>
              <a:rPr lang="en-US" altLang="zh-CN" dirty="0"/>
              <a:t>IP</a:t>
            </a:r>
            <a:r>
              <a:rPr lang="zh-CN" altLang="zh-CN" dirty="0"/>
              <a:t>带来了足够的时间。</a:t>
            </a:r>
          </a:p>
          <a:p>
            <a:endParaRPr lang="zh-CN" altLang="en-US" dirty="0"/>
          </a:p>
          <a:p>
            <a:endParaRPr lang="zh-CN" altLang="en-US" dirty="0"/>
          </a:p>
        </p:txBody>
      </p:sp>
    </p:spTree>
    <p:extLst>
      <p:ext uri="{BB962C8B-B14F-4D97-AF65-F5344CB8AC3E}">
        <p14:creationId xmlns:p14="http://schemas.microsoft.com/office/powerpoint/2010/main" val="2516065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4976" y="2106643"/>
            <a:ext cx="5258915" cy="4023360"/>
          </a:xfrm>
        </p:spPr>
        <p:txBody>
          <a:bodyPr/>
          <a:lstStyle/>
          <a:p>
            <a:r>
              <a:rPr lang="en-US" altLang="zh-CN" dirty="0" smtClean="0"/>
              <a:t>        </a:t>
            </a:r>
            <a:r>
              <a:rPr lang="zh-CN" altLang="zh-CN" dirty="0" smtClean="0"/>
              <a:t>重新</a:t>
            </a:r>
            <a:r>
              <a:rPr lang="zh-CN" altLang="zh-CN" dirty="0"/>
              <a:t>打开代理中间件，这一次故意设置一个有问题的代理，于是可以看到</a:t>
            </a:r>
            <a:r>
              <a:rPr lang="en-US" altLang="zh-CN" dirty="0" err="1"/>
              <a:t>Scrapy</a:t>
            </a:r>
            <a:r>
              <a:rPr lang="zh-CN" altLang="zh-CN" dirty="0"/>
              <a:t>控制台打印出了报错信息，如图</a:t>
            </a:r>
            <a:r>
              <a:rPr lang="en-US" altLang="zh-CN" dirty="0"/>
              <a:t>12-23</a:t>
            </a:r>
            <a:r>
              <a:rPr lang="zh-CN" altLang="zh-CN" dirty="0"/>
              <a:t>所示。</a:t>
            </a:r>
          </a:p>
          <a:p>
            <a:endParaRPr lang="zh-CN" altLang="en-US" dirty="0"/>
          </a:p>
        </p:txBody>
      </p:sp>
      <p:pic>
        <p:nvPicPr>
          <p:cNvPr id="24578" name="图片 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065" y="1845734"/>
            <a:ext cx="4495016" cy="404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078904" y="5928403"/>
            <a:ext cx="430117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12-23</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使用有问题的代码导致爬虫报错</a:t>
            </a:r>
            <a:endParaRPr lang="zh-CN" altLang="en-US" b="1" dirty="0"/>
          </a:p>
        </p:txBody>
      </p:sp>
    </p:spTree>
    <p:extLst>
      <p:ext uri="{BB962C8B-B14F-4D97-AF65-F5344CB8AC3E}">
        <p14:creationId xmlns:p14="http://schemas.microsoft.com/office/powerpoint/2010/main" val="3061386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从</a:t>
            </a:r>
            <a:r>
              <a:rPr lang="zh-CN" altLang="zh-CN" dirty="0"/>
              <a:t>图</a:t>
            </a:r>
            <a:r>
              <a:rPr lang="en-US" altLang="zh-CN" dirty="0"/>
              <a:t>12-23</a:t>
            </a:r>
            <a:r>
              <a:rPr lang="zh-CN" altLang="zh-CN" dirty="0"/>
              <a:t>可以看到</a:t>
            </a:r>
            <a:r>
              <a:rPr lang="en-US" altLang="zh-CN" dirty="0" err="1"/>
              <a:t>Scrapy</a:t>
            </a:r>
            <a:r>
              <a:rPr lang="zh-CN" altLang="zh-CN" dirty="0"/>
              <a:t>自动重试的过程。由于代理有问题，最后会抛出方框框住的异常，表示</a:t>
            </a:r>
            <a:r>
              <a:rPr lang="en-US" altLang="zh-CN" dirty="0"/>
              <a:t>TCP</a:t>
            </a:r>
            <a:r>
              <a:rPr lang="zh-CN" altLang="zh-CN" dirty="0"/>
              <a:t>超时</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zh-CN" altLang="zh-CN" dirty="0"/>
              <a:t>中间件里面如果捕获到了这个异常，就可以提前更换代理，或者进行重试。这里以更换代理为例。首先根据图</a:t>
            </a:r>
            <a:r>
              <a:rPr lang="en-US" altLang="zh-CN" dirty="0"/>
              <a:t>12-23</a:t>
            </a:r>
            <a:r>
              <a:rPr lang="zh-CN" altLang="zh-CN" dirty="0"/>
              <a:t>中方框框住的内容导入</a:t>
            </a:r>
            <a:r>
              <a:rPr lang="en-US" altLang="zh-CN" dirty="0" err="1"/>
              <a:t>TCPTimeOutError</a:t>
            </a:r>
            <a:r>
              <a:rPr lang="zh-CN" altLang="zh-CN" dirty="0"/>
              <a:t>这个异常：</a:t>
            </a:r>
          </a:p>
          <a:p>
            <a:r>
              <a:rPr lang="en-US" altLang="zh-CN" dirty="0">
                <a:solidFill>
                  <a:srgbClr val="0070C0"/>
                </a:solidFill>
              </a:rPr>
              <a:t>from </a:t>
            </a:r>
            <a:r>
              <a:rPr lang="en-US" altLang="zh-CN" dirty="0" err="1">
                <a:solidFill>
                  <a:srgbClr val="0070C0"/>
                </a:solidFill>
              </a:rPr>
              <a:t>twisted.internet.error</a:t>
            </a:r>
            <a:r>
              <a:rPr lang="en-US" altLang="zh-CN" dirty="0">
                <a:solidFill>
                  <a:srgbClr val="0070C0"/>
                </a:solidFill>
              </a:rPr>
              <a:t> import </a:t>
            </a:r>
            <a:r>
              <a:rPr lang="en-US" altLang="zh-CN" dirty="0" err="1">
                <a:solidFill>
                  <a:srgbClr val="0070C0"/>
                </a:solidFill>
              </a:rPr>
              <a:t>TCPTimedOutError</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4278431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4978" y="2250524"/>
            <a:ext cx="5336974" cy="4023360"/>
          </a:xfrm>
        </p:spPr>
        <p:txBody>
          <a:bodyPr/>
          <a:lstStyle/>
          <a:p>
            <a:r>
              <a:rPr lang="en-US" altLang="zh-CN" dirty="0" smtClean="0"/>
              <a:t>        </a:t>
            </a:r>
            <a:r>
              <a:rPr lang="zh-CN" altLang="zh-CN" dirty="0" smtClean="0"/>
              <a:t>修改</a:t>
            </a:r>
            <a:r>
              <a:rPr lang="zh-CN" altLang="zh-CN" dirty="0"/>
              <a:t>前面开发的重试中间件，添加一个</a:t>
            </a:r>
            <a:r>
              <a:rPr lang="en-US" altLang="zh-CN" dirty="0" err="1"/>
              <a:t>process_exception</a:t>
            </a:r>
            <a:r>
              <a:rPr lang="en-US" altLang="zh-CN" dirty="0"/>
              <a:t>()</a:t>
            </a:r>
            <a:r>
              <a:rPr lang="zh-CN" altLang="zh-CN" dirty="0"/>
              <a:t>方法。这个方法接收</a:t>
            </a:r>
            <a:r>
              <a:rPr lang="en-US" altLang="zh-CN" dirty="0"/>
              <a:t>3</a:t>
            </a:r>
            <a:r>
              <a:rPr lang="zh-CN" altLang="zh-CN" dirty="0"/>
              <a:t>个参数，分别为</a:t>
            </a:r>
            <a:r>
              <a:rPr lang="en-US" altLang="zh-CN" dirty="0"/>
              <a:t>request</a:t>
            </a:r>
            <a:r>
              <a:rPr lang="zh-CN" altLang="zh-CN" dirty="0"/>
              <a:t>、</a:t>
            </a:r>
            <a:r>
              <a:rPr lang="en-US" altLang="zh-CN" dirty="0"/>
              <a:t>exception</a:t>
            </a:r>
            <a:r>
              <a:rPr lang="zh-CN" altLang="zh-CN" dirty="0"/>
              <a:t>和</a:t>
            </a:r>
            <a:r>
              <a:rPr lang="en-US" altLang="zh-CN" dirty="0"/>
              <a:t>spider</a:t>
            </a:r>
            <a:r>
              <a:rPr lang="zh-CN" altLang="zh-CN" dirty="0"/>
              <a:t>，如图</a:t>
            </a:r>
            <a:r>
              <a:rPr lang="en-US" altLang="zh-CN" dirty="0"/>
              <a:t>12-24</a:t>
            </a:r>
            <a:r>
              <a:rPr lang="zh-CN" altLang="zh-CN" dirty="0"/>
              <a:t>所示。</a:t>
            </a:r>
          </a:p>
          <a:p>
            <a:endParaRPr lang="zh-CN" altLang="en-US" dirty="0"/>
          </a:p>
        </p:txBody>
      </p:sp>
      <p:pic>
        <p:nvPicPr>
          <p:cNvPr id="25602" name="图片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9195" y="1973026"/>
            <a:ext cx="4646884" cy="393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693713" y="5904552"/>
            <a:ext cx="337784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12-24</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开发处理异常的中间件</a:t>
            </a:r>
            <a:endParaRPr lang="zh-CN" altLang="en-US" b="1" dirty="0"/>
          </a:p>
        </p:txBody>
      </p:sp>
    </p:spTree>
    <p:extLst>
      <p:ext uri="{BB962C8B-B14F-4D97-AF65-F5344CB8AC3E}">
        <p14:creationId xmlns:p14="http://schemas.microsoft.com/office/powerpoint/2010/main" val="2878203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8</a:t>
            </a:r>
            <a:r>
              <a:rPr lang="zh-CN" altLang="zh-CN" dirty="0">
                <a:solidFill>
                  <a:srgbClr val="C00000"/>
                </a:solidFill>
              </a:rPr>
              <a:t>．下载器中间件功能总结</a:t>
            </a:r>
          </a:p>
          <a:p>
            <a:r>
              <a:rPr lang="en-US" altLang="zh-CN" dirty="0" smtClean="0"/>
              <a:t>         </a:t>
            </a:r>
            <a:r>
              <a:rPr lang="zh-CN" altLang="zh-CN" dirty="0" smtClean="0"/>
              <a:t>能</a:t>
            </a:r>
            <a:r>
              <a:rPr lang="zh-CN" altLang="zh-CN" dirty="0"/>
              <a:t>在中间件中实现的功能，都能通过直接把代码写到爬虫中实现。使用中间件的好处在于，它可以把数据爬取和其他操作分开。在爬虫的代码里面专心写数据爬取的代码；在中间件里面专心写突破反爬虫、登录、重试和渲染</a:t>
            </a:r>
            <a:r>
              <a:rPr lang="en-US" altLang="zh-CN" dirty="0"/>
              <a:t>AJAX</a:t>
            </a:r>
            <a:r>
              <a:rPr lang="zh-CN" altLang="zh-CN" dirty="0"/>
              <a:t>等操作。</a:t>
            </a:r>
          </a:p>
          <a:p>
            <a:r>
              <a:rPr lang="en-US" altLang="zh-CN" dirty="0" smtClean="0"/>
              <a:t>         </a:t>
            </a:r>
            <a:r>
              <a:rPr lang="zh-CN" altLang="zh-CN" dirty="0" smtClean="0"/>
              <a:t>对</a:t>
            </a:r>
            <a:r>
              <a:rPr lang="zh-CN" altLang="zh-CN" dirty="0"/>
              <a:t>团队来说，这种写法能实现多人同时开发，提高开发效率；对个人来说，写爬虫的时候不用考虑反爬虫、登录、验证码和异步加载等操作。另外，写中间件的时候不用考虑数据怎样提取。一段时间只做一件事，思路更清晰。</a:t>
            </a:r>
          </a:p>
          <a:p>
            <a:endParaRPr lang="zh-CN" altLang="en-US" dirty="0"/>
          </a:p>
        </p:txBody>
      </p:sp>
    </p:spTree>
    <p:extLst>
      <p:ext uri="{BB962C8B-B14F-4D97-AF65-F5344CB8AC3E}">
        <p14:creationId xmlns:p14="http://schemas.microsoft.com/office/powerpoint/2010/main" val="2958926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194327">
                <a:solidFill>
                  <a:srgbClr val="7030A0"/>
                </a:solidFill>
                <a:latin typeface="黑体" panose="02010609060101010101" pitchFamily="49" charset="-122"/>
                <a:ea typeface="黑体" panose="02010609060101010101" pitchFamily="49" charset="-122"/>
                <a:cs typeface="+mn-cs"/>
              </a:rPr>
              <a:t>12.1.2  </a:t>
            </a:r>
            <a:r>
              <a:rPr lang="zh-CN" altLang="en-US" sz="4000" dirty="0" bmk="_Toc500194327">
                <a:solidFill>
                  <a:srgbClr val="7030A0"/>
                </a:solidFill>
                <a:latin typeface="黑体" panose="02010609060101010101" pitchFamily="49" charset="-122"/>
                <a:ea typeface="黑体" panose="02010609060101010101" pitchFamily="49" charset="-122"/>
                <a:cs typeface="+mn-cs"/>
              </a:rPr>
              <a:t>爬虫中间</a:t>
            </a:r>
            <a:r>
              <a:rPr lang="zh-CN" altLang="en-US" sz="4000" dirty="0" bmk="_Toc500194327">
                <a:solidFill>
                  <a:srgbClr val="7030A0"/>
                </a:solidFill>
                <a:latin typeface="黑体" panose="02010609060101010101" pitchFamily="49" charset="-122"/>
                <a:ea typeface="黑体" panose="02010609060101010101" pitchFamily="49" charset="-122"/>
                <a:cs typeface="+mn-cs"/>
              </a:rPr>
              <a:t>件</a:t>
            </a:r>
            <a:endParaRPr lang="zh-CN" altLang="en-US" sz="4000" dirty="0" bmk="_Toc50001304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987997" y="2117142"/>
            <a:ext cx="1027696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爬虫</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中间件的用法与下载器中间件非常相似，只是它们的作用对象不同</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下载</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器中间件的作用对象是请求</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request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和返回</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response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；爬虫中间键的作用对象是爬虫，更具体地来说，就是写在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spiders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文件夹下面的各个文件。它们的关系，在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Scrapy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的数据流图上可以很好地区分开来，如图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12</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79432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t="4210" b="8524"/>
          <a:stretch>
            <a:fillRect/>
          </a:stretch>
        </p:blipFill>
        <p:spPr bwMode="auto">
          <a:xfrm>
            <a:off x="2970794" y="1857452"/>
            <a:ext cx="6690466" cy="389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53127" y="5942930"/>
            <a:ext cx="292580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12-25</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的数据流图</a:t>
            </a:r>
            <a:endParaRPr lang="zh-CN" altLang="en-US" b="1" dirty="0"/>
          </a:p>
        </p:txBody>
      </p:sp>
    </p:spTree>
    <p:extLst>
      <p:ext uri="{BB962C8B-B14F-4D97-AF65-F5344CB8AC3E}">
        <p14:creationId xmlns:p14="http://schemas.microsoft.com/office/powerpoint/2010/main" val="3552630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其中</a:t>
            </a:r>
            <a:r>
              <a:rPr lang="zh-CN" altLang="zh-CN" dirty="0"/>
              <a:t>，</a:t>
            </a:r>
            <a:r>
              <a:rPr lang="en-US" altLang="zh-CN" dirty="0"/>
              <a:t>4</a:t>
            </a:r>
            <a:r>
              <a:rPr lang="zh-CN" altLang="zh-CN" dirty="0"/>
              <a:t>、</a:t>
            </a:r>
            <a:r>
              <a:rPr lang="en-US" altLang="zh-CN" dirty="0"/>
              <a:t>5</a:t>
            </a:r>
            <a:r>
              <a:rPr lang="zh-CN" altLang="zh-CN" dirty="0"/>
              <a:t>表示下载器中间件，</a:t>
            </a:r>
            <a:r>
              <a:rPr lang="en-US" altLang="zh-CN" dirty="0"/>
              <a:t>6</a:t>
            </a:r>
            <a:r>
              <a:rPr lang="zh-CN" altLang="zh-CN" dirty="0"/>
              <a:t>、</a:t>
            </a:r>
            <a:r>
              <a:rPr lang="en-US" altLang="zh-CN" dirty="0"/>
              <a:t>7</a:t>
            </a:r>
            <a:r>
              <a:rPr lang="zh-CN" altLang="zh-CN" dirty="0"/>
              <a:t>表示爬虫中间件。爬虫中间件会在以下几种情况被调用。</a:t>
            </a:r>
          </a:p>
          <a:p>
            <a:pPr marL="0" indent="0">
              <a:buNone/>
            </a:pPr>
            <a:r>
              <a:rPr lang="zh-CN" altLang="zh-CN" dirty="0"/>
              <a:t>（</a:t>
            </a:r>
            <a:r>
              <a:rPr lang="en-US" altLang="zh-CN" dirty="0"/>
              <a:t>1</a:t>
            </a:r>
            <a:r>
              <a:rPr lang="zh-CN" altLang="zh-CN" dirty="0"/>
              <a:t>）当运行到</a:t>
            </a:r>
            <a:r>
              <a:rPr lang="en-US" altLang="zh-CN" dirty="0"/>
              <a:t>yield </a:t>
            </a:r>
            <a:r>
              <a:rPr lang="en-US" altLang="zh-CN" dirty="0" err="1"/>
              <a:t>scrapy.Request</a:t>
            </a:r>
            <a:r>
              <a:rPr lang="en-US" altLang="zh-CN" dirty="0"/>
              <a:t>()</a:t>
            </a:r>
            <a:r>
              <a:rPr lang="zh-CN" altLang="zh-CN" dirty="0"/>
              <a:t>或者</a:t>
            </a:r>
            <a:r>
              <a:rPr lang="en-US" altLang="zh-CN" dirty="0"/>
              <a:t>yield item</a:t>
            </a:r>
            <a:r>
              <a:rPr lang="zh-CN" altLang="zh-CN" dirty="0"/>
              <a:t>的时候，爬虫中间件的</a:t>
            </a:r>
            <a:r>
              <a:rPr lang="en-US" altLang="zh-CN" dirty="0" err="1"/>
              <a:t>process_spider_output</a:t>
            </a:r>
            <a:r>
              <a:rPr lang="en-US" altLang="zh-CN" dirty="0"/>
              <a:t>()</a:t>
            </a:r>
            <a:r>
              <a:rPr lang="zh-CN" altLang="zh-CN" dirty="0"/>
              <a:t>方法被调用。</a:t>
            </a:r>
          </a:p>
          <a:p>
            <a:pPr marL="0" indent="0">
              <a:buNone/>
            </a:pPr>
            <a:r>
              <a:rPr lang="zh-CN" altLang="zh-CN" dirty="0"/>
              <a:t>（</a:t>
            </a:r>
            <a:r>
              <a:rPr lang="en-US" altLang="zh-CN" dirty="0"/>
              <a:t>2</a:t>
            </a:r>
            <a:r>
              <a:rPr lang="zh-CN" altLang="zh-CN" dirty="0"/>
              <a:t>）当爬虫本身的代码出现了</a:t>
            </a:r>
            <a:r>
              <a:rPr lang="en-US" altLang="zh-CN" dirty="0"/>
              <a:t>Exception</a:t>
            </a:r>
            <a:r>
              <a:rPr lang="zh-CN" altLang="zh-CN" dirty="0"/>
              <a:t>的时候，爬虫中间件的</a:t>
            </a:r>
            <a:r>
              <a:rPr lang="en-US" altLang="zh-CN" dirty="0" err="1"/>
              <a:t>process_spider_exception</a:t>
            </a:r>
            <a:r>
              <a:rPr lang="en-US" altLang="zh-CN" dirty="0"/>
              <a:t>()</a:t>
            </a:r>
            <a:r>
              <a:rPr lang="zh-CN" altLang="zh-CN" dirty="0"/>
              <a:t>方法被调用</a:t>
            </a:r>
            <a:r>
              <a:rPr lang="zh-CN" altLang="zh-CN" dirty="0" smtClean="0"/>
              <a:t>。</a:t>
            </a:r>
            <a:endParaRPr lang="zh-CN" altLang="zh-CN" dirty="0"/>
          </a:p>
        </p:txBody>
      </p:sp>
    </p:spTree>
    <p:extLst>
      <p:ext uri="{BB962C8B-B14F-4D97-AF65-F5344CB8AC3E}">
        <p14:creationId xmlns:p14="http://schemas.microsoft.com/office/powerpoint/2010/main" val="1957937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611500" cy="4023360"/>
          </a:xfrm>
        </p:spPr>
        <p:txBody>
          <a:bodyPr/>
          <a:lstStyle/>
          <a:p>
            <a:pPr marL="0" indent="0">
              <a:buNone/>
            </a:pPr>
            <a:r>
              <a:rPr lang="zh-CN" altLang="zh-CN" dirty="0"/>
              <a:t>（</a:t>
            </a:r>
            <a:r>
              <a:rPr lang="en-US" altLang="zh-CN" dirty="0"/>
              <a:t>3</a:t>
            </a:r>
            <a:r>
              <a:rPr lang="zh-CN" altLang="zh-CN" dirty="0"/>
              <a:t>）当爬虫里面的某一个回调函数</a:t>
            </a:r>
            <a:r>
              <a:rPr lang="en-US" altLang="zh-CN" dirty="0" err="1"/>
              <a:t>parse_xxx</a:t>
            </a:r>
            <a:r>
              <a:rPr lang="en-US" altLang="zh-CN" dirty="0"/>
              <a:t>()</a:t>
            </a:r>
            <a:r>
              <a:rPr lang="zh-CN" altLang="zh-CN" dirty="0"/>
              <a:t>被调用之前，爬虫中间件的</a:t>
            </a:r>
            <a:r>
              <a:rPr lang="en-US" altLang="zh-CN" dirty="0" err="1"/>
              <a:t>process_spider_input</a:t>
            </a:r>
            <a:r>
              <a:rPr lang="en-US" altLang="zh-CN" dirty="0"/>
              <a:t>()</a:t>
            </a:r>
            <a:r>
              <a:rPr lang="zh-CN" altLang="zh-CN" dirty="0"/>
              <a:t>方法被调用。</a:t>
            </a:r>
          </a:p>
          <a:p>
            <a:pPr marL="0" indent="0">
              <a:buNone/>
            </a:pPr>
            <a:r>
              <a:rPr lang="zh-CN" altLang="zh-CN" dirty="0"/>
              <a:t>（</a:t>
            </a:r>
            <a:r>
              <a:rPr lang="en-US" altLang="zh-CN" dirty="0"/>
              <a:t>4</a:t>
            </a:r>
            <a:r>
              <a:rPr lang="zh-CN" altLang="zh-CN" dirty="0"/>
              <a:t>）当运行到</a:t>
            </a:r>
            <a:r>
              <a:rPr lang="en-US" altLang="zh-CN" dirty="0" err="1"/>
              <a:t>start_requests</a:t>
            </a:r>
            <a:r>
              <a:rPr lang="en-US" altLang="zh-CN" dirty="0"/>
              <a:t>()</a:t>
            </a:r>
            <a:r>
              <a:rPr lang="zh-CN" altLang="zh-CN" dirty="0"/>
              <a:t>的时候，爬虫中间件的</a:t>
            </a:r>
            <a:r>
              <a:rPr lang="en-US" altLang="zh-CN" dirty="0" err="1"/>
              <a:t>process_start</a:t>
            </a:r>
            <a:r>
              <a:rPr lang="en-US" altLang="zh-CN" dirty="0" smtClean="0"/>
              <a:t>_ requests</a:t>
            </a:r>
            <a:r>
              <a:rPr lang="en-US" altLang="zh-CN" dirty="0"/>
              <a:t>()</a:t>
            </a:r>
            <a:r>
              <a:rPr lang="zh-CN" altLang="zh-CN" dirty="0"/>
              <a:t>方法被调用。</a:t>
            </a:r>
          </a:p>
          <a:p>
            <a:endParaRPr lang="zh-CN" altLang="en-US" dirty="0"/>
          </a:p>
          <a:p>
            <a:endParaRPr lang="zh-CN" altLang="en-US" dirty="0"/>
          </a:p>
        </p:txBody>
      </p:sp>
    </p:spTree>
    <p:extLst>
      <p:ext uri="{BB962C8B-B14F-4D97-AF65-F5344CB8AC3E}">
        <p14:creationId xmlns:p14="http://schemas.microsoft.com/office/powerpoint/2010/main" val="23661202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528" y="2030400"/>
            <a:ext cx="6400799" cy="4023360"/>
          </a:xfrm>
        </p:spPr>
        <p:txBody>
          <a:bodyPr/>
          <a:lstStyle/>
          <a:p>
            <a:r>
              <a:rPr lang="en-US" altLang="zh-CN" dirty="0">
                <a:solidFill>
                  <a:srgbClr val="C00000"/>
                </a:solidFill>
              </a:rPr>
              <a:t>1</a:t>
            </a:r>
            <a:r>
              <a:rPr lang="zh-CN" altLang="zh-CN" dirty="0">
                <a:solidFill>
                  <a:srgbClr val="C00000"/>
                </a:solidFill>
              </a:rPr>
              <a:t>．在中间件处理爬虫本身的异常</a:t>
            </a:r>
          </a:p>
          <a:p>
            <a:r>
              <a:rPr lang="en-US" altLang="zh-CN" dirty="0" smtClean="0"/>
              <a:t>         </a:t>
            </a:r>
            <a:r>
              <a:rPr lang="zh-CN" altLang="zh-CN" dirty="0" smtClean="0"/>
              <a:t>在爬虫中间件里面可以处理爬虫本身的异常。例如编写一个爬虫，爬取</a:t>
            </a:r>
            <a:r>
              <a:rPr lang="en-US" altLang="zh-CN" dirty="0" smtClean="0"/>
              <a:t>UA</a:t>
            </a:r>
            <a:r>
              <a:rPr lang="zh-CN" altLang="zh-CN" dirty="0" smtClean="0"/>
              <a:t>练习页面</a:t>
            </a:r>
            <a:r>
              <a:rPr lang="en-US" altLang="zh-CN" dirty="0" smtClean="0"/>
              <a:t>http://exercise.kingname.info/ </a:t>
            </a:r>
            <a:r>
              <a:rPr lang="en-US" altLang="zh-CN" dirty="0" err="1" smtClean="0"/>
              <a:t>exercise_middleware_ua</a:t>
            </a:r>
            <a:r>
              <a:rPr lang="zh-CN" altLang="zh-CN" dirty="0" smtClean="0"/>
              <a:t>，故意在爬虫中制造一个异常，如图</a:t>
            </a:r>
            <a:r>
              <a:rPr lang="en-US" altLang="zh-CN" dirty="0" smtClean="0"/>
              <a:t>12-26</a:t>
            </a:r>
            <a:r>
              <a:rPr lang="zh-CN" altLang="zh-CN" dirty="0" smtClean="0"/>
              <a:t>所示。</a:t>
            </a:r>
            <a:endParaRPr lang="zh-CN" altLang="zh-CN" dirty="0"/>
          </a:p>
          <a:p>
            <a:endParaRPr lang="zh-CN" altLang="en-US" dirty="0"/>
          </a:p>
        </p:txBody>
      </p:sp>
      <p:pic>
        <p:nvPicPr>
          <p:cNvPr id="28674"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324" y="1845734"/>
            <a:ext cx="4130264"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953164" y="5869094"/>
            <a:ext cx="337784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12-26</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故意在爬虫中制造异常</a:t>
            </a:r>
            <a:endParaRPr lang="zh-CN" altLang="en-US" b="1" dirty="0"/>
          </a:p>
        </p:txBody>
      </p:sp>
    </p:spTree>
    <p:extLst>
      <p:ext uri="{BB962C8B-B14F-4D97-AF65-F5344CB8AC3E}">
        <p14:creationId xmlns:p14="http://schemas.microsoft.com/office/powerpoint/2010/main" val="3003118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如果</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完全没有中间件，爬虫的流程如图</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12</a:t>
            </a:r>
            <a:r>
              <a:rPr lang="en-US" altLang="zh-CN" dirty="0">
                <a:solidFill>
                  <a:schemeClr val="tx1"/>
                </a:solidFill>
                <a:latin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1</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所示。</a:t>
            </a:r>
            <a:endParaRPr lang="zh-CN" altLang="en-US" dirty="0">
              <a:solidFill>
                <a:schemeClr val="tx1"/>
              </a:solidFill>
            </a:endParaRPr>
          </a:p>
          <a:p>
            <a:endParaRPr lang="zh-CN" altLang="en-US" dirty="0"/>
          </a:p>
        </p:txBody>
      </p:sp>
      <p:pic>
        <p:nvPicPr>
          <p:cNvPr id="2050"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916" y="2827609"/>
            <a:ext cx="8517984" cy="1722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16998" y="5869094"/>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12-1</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没有中间件时爬虫的流程</a:t>
            </a:r>
            <a:endParaRPr lang="zh-CN" altLang="en-US" b="1" dirty="0"/>
          </a:p>
        </p:txBody>
      </p:sp>
    </p:spTree>
    <p:extLst>
      <p:ext uri="{BB962C8B-B14F-4D97-AF65-F5344CB8AC3E}">
        <p14:creationId xmlns:p14="http://schemas.microsoft.com/office/powerpoint/2010/main" val="15662919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由于</a:t>
            </a:r>
            <a:r>
              <a:rPr lang="zh-CN" altLang="zh-CN" dirty="0"/>
              <a:t>网站返回的只是一段普通的字符串，并不是</a:t>
            </a:r>
            <a:r>
              <a:rPr lang="en-US" altLang="zh-CN" dirty="0"/>
              <a:t>JSON</a:t>
            </a:r>
            <a:r>
              <a:rPr lang="zh-CN" altLang="zh-CN" dirty="0"/>
              <a:t>格式的字符串，因此使用</a:t>
            </a:r>
            <a:r>
              <a:rPr lang="en-US" altLang="zh-CN" dirty="0"/>
              <a:t>JSON</a:t>
            </a:r>
            <a:r>
              <a:rPr lang="zh-CN" altLang="zh-CN" dirty="0"/>
              <a:t>去解析，就一定会导致报错。这种报错和下载器中间件里面遇到的报错不一样</a:t>
            </a:r>
            <a:r>
              <a:rPr lang="zh-CN" altLang="zh-CN" dirty="0" smtClean="0"/>
              <a:t>。</a:t>
            </a:r>
            <a:endParaRPr lang="en-US" altLang="zh-CN" dirty="0" smtClean="0"/>
          </a:p>
          <a:p>
            <a:r>
              <a:rPr lang="en-US" altLang="zh-CN" dirty="0"/>
              <a:t> </a:t>
            </a:r>
            <a:r>
              <a:rPr lang="en-US" altLang="zh-CN" dirty="0" smtClean="0"/>
              <a:t>        </a:t>
            </a:r>
            <a:r>
              <a:rPr lang="zh-CN" altLang="zh-CN" dirty="0" smtClean="0"/>
              <a:t>下载</a:t>
            </a:r>
            <a:r>
              <a:rPr lang="zh-CN" altLang="zh-CN" dirty="0"/>
              <a:t>器中间件里面的报错一般是由于外部原因引起的，和代码层面无关</a:t>
            </a:r>
            <a:r>
              <a:rPr lang="zh-CN" altLang="zh-CN" dirty="0" smtClean="0"/>
              <a:t>。</a:t>
            </a:r>
            <a:endParaRPr lang="en-US" altLang="zh-CN" dirty="0" smtClean="0"/>
          </a:p>
          <a:p>
            <a:r>
              <a:rPr lang="en-US" altLang="zh-CN" dirty="0"/>
              <a:t> </a:t>
            </a:r>
            <a:r>
              <a:rPr lang="en-US" altLang="zh-CN" dirty="0" smtClean="0"/>
              <a:t>        </a:t>
            </a:r>
            <a:r>
              <a:rPr lang="zh-CN" altLang="zh-CN" dirty="0" smtClean="0"/>
              <a:t>而</a:t>
            </a:r>
            <a:r>
              <a:rPr lang="zh-CN" altLang="zh-CN" dirty="0"/>
              <a:t>现在的这种报错是由于代码本身的问题导致的，是代码写得不够周全引起的。</a:t>
            </a:r>
          </a:p>
          <a:p>
            <a:endParaRPr lang="zh-CN" altLang="en-US" dirty="0"/>
          </a:p>
        </p:txBody>
      </p:sp>
    </p:spTree>
    <p:extLst>
      <p:ext uri="{BB962C8B-B14F-4D97-AF65-F5344CB8AC3E}">
        <p14:creationId xmlns:p14="http://schemas.microsoft.com/office/powerpoint/2010/main" val="1964956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1737" y="1845734"/>
            <a:ext cx="10363943" cy="4023360"/>
          </a:xfrm>
        </p:spPr>
        <p:txBody>
          <a:bodyPr>
            <a:normAutofit lnSpcReduction="10000"/>
          </a:bodyPr>
          <a:lstStyle/>
          <a:p>
            <a:r>
              <a:rPr lang="en-US" altLang="zh-CN" dirty="0" smtClean="0"/>
              <a:t>         </a:t>
            </a:r>
            <a:r>
              <a:rPr lang="zh-CN" altLang="zh-CN" dirty="0" smtClean="0"/>
              <a:t>为了</a:t>
            </a:r>
            <a:r>
              <a:rPr lang="zh-CN" altLang="zh-CN" dirty="0"/>
              <a:t>解决这个问题，除了仔细检查代码、考虑各种情况外，还可以通过开发爬虫中间件来跳过或者处理这种报错</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en-US" altLang="zh-CN" dirty="0"/>
              <a:t>middlewares.py</a:t>
            </a:r>
            <a:r>
              <a:rPr lang="zh-CN" altLang="zh-CN" dirty="0"/>
              <a:t>中编写一个类：</a:t>
            </a:r>
          </a:p>
          <a:p>
            <a:r>
              <a:rPr lang="zh-CN" altLang="zh-CN" dirty="0">
                <a:solidFill>
                  <a:srgbClr val="0070C0"/>
                </a:solidFill>
              </a:rPr>
              <a:t>class ExceptionCheckSpider(object):</a:t>
            </a:r>
          </a:p>
          <a:p>
            <a:r>
              <a:rPr lang="zh-CN" altLang="zh-CN" dirty="0">
                <a:solidFill>
                  <a:srgbClr val="0070C0"/>
                </a:solidFill>
              </a:rPr>
              <a:t> </a:t>
            </a:r>
            <a:r>
              <a:rPr lang="en-US" altLang="zh-CN" dirty="0" err="1" smtClean="0">
                <a:solidFill>
                  <a:srgbClr val="0070C0"/>
                </a:solidFill>
              </a:rPr>
              <a:t>def</a:t>
            </a:r>
            <a:r>
              <a:rPr lang="en-US" altLang="zh-CN" dirty="0" smtClean="0">
                <a:solidFill>
                  <a:srgbClr val="0070C0"/>
                </a:solidFill>
              </a:rPr>
              <a:t> </a:t>
            </a:r>
            <a:r>
              <a:rPr lang="en-US" altLang="zh-CN" dirty="0" err="1">
                <a:solidFill>
                  <a:srgbClr val="0070C0"/>
                </a:solidFill>
              </a:rPr>
              <a:t>process_spider_exception</a:t>
            </a:r>
            <a:r>
              <a:rPr lang="en-US" altLang="zh-CN" dirty="0">
                <a:solidFill>
                  <a:srgbClr val="0070C0"/>
                </a:solidFill>
              </a:rPr>
              <a:t>(self, response, exception, spider):</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print(f'返回的内容是：{response.body.decode()}\n报错原因：{type(exception)}')</a:t>
            </a:r>
          </a:p>
          <a:p>
            <a:r>
              <a:rPr lang="en-US" altLang="zh-CN" dirty="0">
                <a:solidFill>
                  <a:srgbClr val="0070C0"/>
                </a:solidFill>
              </a:rPr>
              <a:t>    </a:t>
            </a:r>
            <a:r>
              <a:rPr lang="zh-CN" altLang="zh-CN" dirty="0">
                <a:solidFill>
                  <a:srgbClr val="0070C0"/>
                </a:solidFill>
              </a:rPr>
              <a:t>return None</a:t>
            </a:r>
          </a:p>
          <a:p>
            <a:endParaRPr lang="zh-CN" altLang="en-US" dirty="0">
              <a:solidFill>
                <a:srgbClr val="0070C0"/>
              </a:solidFill>
            </a:endParaRPr>
          </a:p>
        </p:txBody>
      </p:sp>
    </p:spTree>
    <p:extLst>
      <p:ext uri="{BB962C8B-B14F-4D97-AF65-F5344CB8AC3E}">
        <p14:creationId xmlns:p14="http://schemas.microsoft.com/office/powerpoint/2010/main" val="27605440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2888" y="1845734"/>
            <a:ext cx="10883590" cy="4023360"/>
          </a:xfrm>
        </p:spPr>
        <p:txBody>
          <a:bodyPr>
            <a:normAutofit/>
          </a:bodyPr>
          <a:lstStyle/>
          <a:p>
            <a:r>
              <a:rPr lang="en-US" altLang="zh-CN" dirty="0" smtClean="0"/>
              <a:t>         </a:t>
            </a:r>
            <a:r>
              <a:rPr lang="zh-CN" altLang="zh-CN" dirty="0" smtClean="0"/>
              <a:t>这个</a:t>
            </a:r>
            <a:r>
              <a:rPr lang="zh-CN" altLang="zh-CN" dirty="0"/>
              <a:t>类仅仅起到记录</a:t>
            </a:r>
            <a:r>
              <a:rPr lang="en-US" altLang="zh-CN" dirty="0"/>
              <a:t>Log</a:t>
            </a:r>
            <a:r>
              <a:rPr lang="zh-CN" altLang="zh-CN" dirty="0"/>
              <a:t>的作用。在使用</a:t>
            </a:r>
            <a:r>
              <a:rPr lang="en-US" altLang="zh-CN" dirty="0"/>
              <a:t>JSON</a:t>
            </a:r>
            <a:r>
              <a:rPr lang="zh-CN" altLang="zh-CN" dirty="0"/>
              <a:t>解析网站返回内容出错的时候，将网站返回的内容打印出来。</a:t>
            </a:r>
          </a:p>
          <a:p>
            <a:r>
              <a:rPr lang="en-US" altLang="zh-CN" dirty="0" smtClean="0"/>
              <a:t>         </a:t>
            </a:r>
            <a:r>
              <a:rPr lang="en-US" altLang="zh-CN" dirty="0" err="1" smtClean="0"/>
              <a:t>process_spider_exception</a:t>
            </a:r>
            <a:r>
              <a:rPr lang="en-US" altLang="zh-CN" dirty="0"/>
              <a:t>()</a:t>
            </a:r>
            <a:r>
              <a:rPr lang="zh-CN" altLang="zh-CN" dirty="0"/>
              <a:t>这个方法，它可以返回</a:t>
            </a:r>
            <a:r>
              <a:rPr lang="en-US" altLang="zh-CN" dirty="0"/>
              <a:t>None</a:t>
            </a:r>
            <a:r>
              <a:rPr lang="zh-CN" altLang="zh-CN" dirty="0"/>
              <a:t>，也可以运行</a:t>
            </a:r>
            <a:r>
              <a:rPr lang="en-US" altLang="zh-CN" dirty="0"/>
              <a:t>yield item</a:t>
            </a:r>
            <a:r>
              <a:rPr lang="zh-CN" altLang="zh-CN" dirty="0"/>
              <a:t>语句或者像爬虫的代码一样，使用</a:t>
            </a:r>
            <a:r>
              <a:rPr lang="en-US" altLang="zh-CN" dirty="0"/>
              <a:t>yield </a:t>
            </a:r>
            <a:r>
              <a:rPr lang="en-US" altLang="zh-CN" dirty="0" err="1"/>
              <a:t>scrapy.Request</a:t>
            </a:r>
            <a:r>
              <a:rPr lang="en-US" altLang="zh-CN" dirty="0"/>
              <a:t>()</a:t>
            </a:r>
            <a:r>
              <a:rPr lang="zh-CN" altLang="zh-CN" dirty="0"/>
              <a:t>发起新的请求</a:t>
            </a:r>
            <a:r>
              <a:rPr lang="zh-CN" altLang="zh-CN" dirty="0" smtClean="0"/>
              <a:t>。</a:t>
            </a:r>
            <a:endParaRPr lang="en-US" altLang="zh-CN" dirty="0" smtClean="0"/>
          </a:p>
          <a:p>
            <a:r>
              <a:rPr lang="en-US" altLang="zh-CN" dirty="0"/>
              <a:t> </a:t>
            </a:r>
            <a:r>
              <a:rPr lang="en-US" altLang="zh-CN" dirty="0" smtClean="0"/>
              <a:t>        </a:t>
            </a:r>
            <a:r>
              <a:rPr lang="zh-CN" altLang="zh-CN" dirty="0" smtClean="0"/>
              <a:t>如果</a:t>
            </a:r>
            <a:r>
              <a:rPr lang="zh-CN" altLang="zh-CN" dirty="0"/>
              <a:t>运行了</a:t>
            </a:r>
            <a:r>
              <a:rPr lang="en-US" altLang="zh-CN" dirty="0"/>
              <a:t>yield item</a:t>
            </a:r>
            <a:r>
              <a:rPr lang="zh-CN" altLang="zh-CN" dirty="0"/>
              <a:t>或者</a:t>
            </a:r>
            <a:r>
              <a:rPr lang="en-US" altLang="zh-CN" dirty="0"/>
              <a:t>yield </a:t>
            </a:r>
            <a:r>
              <a:rPr lang="en-US" altLang="zh-CN" dirty="0" err="1"/>
              <a:t>scrapy.Request</a:t>
            </a:r>
            <a:r>
              <a:rPr lang="en-US" altLang="zh-CN" dirty="0"/>
              <a:t>()</a:t>
            </a:r>
            <a:r>
              <a:rPr lang="zh-CN" altLang="zh-CN" dirty="0"/>
              <a:t>，程序就会绕过爬虫里面原有的代码</a:t>
            </a:r>
            <a:r>
              <a:rPr lang="zh-CN" altLang="zh-CN" dirty="0" smtClean="0"/>
              <a:t>。</a:t>
            </a:r>
            <a:endParaRPr lang="zh-CN" altLang="zh-CN" dirty="0"/>
          </a:p>
        </p:txBody>
      </p:sp>
    </p:spTree>
    <p:extLst>
      <p:ext uri="{BB962C8B-B14F-4D97-AF65-F5344CB8AC3E}">
        <p14:creationId xmlns:p14="http://schemas.microsoft.com/office/powerpoint/2010/main" val="4294718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2235" y="1845734"/>
            <a:ext cx="11846312" cy="4023360"/>
          </a:xfrm>
        </p:spPr>
        <p:txBody>
          <a:bodyPr/>
          <a:lstStyle/>
          <a:p>
            <a:r>
              <a:rPr lang="en-US" altLang="zh-CN" dirty="0" smtClean="0"/>
              <a:t>         </a:t>
            </a:r>
            <a:r>
              <a:rPr lang="zh-CN" altLang="zh-CN" dirty="0" smtClean="0"/>
              <a:t>例如</a:t>
            </a:r>
            <a:r>
              <a:rPr lang="zh-CN" altLang="zh-CN" dirty="0"/>
              <a:t>，对于有异常的请求，不需要进行重试，但是需要记录是哪一个请求出现了异常，此时就可以在爬虫中间件里面检测异常，然后生成一个只包含标记的</a:t>
            </a:r>
            <a:r>
              <a:rPr lang="en-US" altLang="zh-CN" dirty="0"/>
              <a:t>item</a:t>
            </a:r>
            <a:r>
              <a:rPr lang="zh-CN" altLang="zh-CN" dirty="0" smtClean="0"/>
              <a:t>。</a:t>
            </a:r>
            <a:endParaRPr lang="en-US" altLang="zh-CN" dirty="0" smtClean="0"/>
          </a:p>
          <a:p>
            <a:r>
              <a:rPr lang="en-US" altLang="zh-CN" dirty="0"/>
              <a:t> </a:t>
            </a:r>
            <a:r>
              <a:rPr lang="en-US" altLang="zh-CN" dirty="0" smtClean="0"/>
              <a:t>        </a:t>
            </a:r>
            <a:r>
              <a:rPr lang="zh-CN" altLang="zh-CN" dirty="0" smtClean="0"/>
              <a:t>还是</a:t>
            </a:r>
            <a:r>
              <a:rPr lang="zh-CN" altLang="zh-CN" dirty="0"/>
              <a:t>以</a:t>
            </a:r>
            <a:r>
              <a:rPr lang="zh-CN" altLang="zh-CN" dirty="0" smtClean="0"/>
              <a:t>抓取</a:t>
            </a:r>
            <a:r>
              <a:rPr lang="en-US" altLang="zh-CN" dirty="0" smtClean="0"/>
              <a:t>http</a:t>
            </a:r>
            <a:r>
              <a:rPr lang="en-US" altLang="zh-CN" dirty="0"/>
              <a:t>://exercise.kingname.info/exercise</a:t>
            </a:r>
            <a:r>
              <a:rPr lang="en-US" altLang="zh-CN" dirty="0" smtClean="0"/>
              <a:t>_ </a:t>
            </a:r>
            <a:r>
              <a:rPr lang="en-US" altLang="zh-CN" dirty="0" err="1" smtClean="0"/>
              <a:t>middleware_retry</a:t>
            </a:r>
            <a:r>
              <a:rPr lang="en-US" altLang="zh-CN" dirty="0" smtClean="0"/>
              <a:t>. html</a:t>
            </a:r>
            <a:r>
              <a:rPr lang="zh-CN" altLang="zh-CN" dirty="0"/>
              <a:t>这个练习页的内容为例，但是这一次不进行重试，只记录哪一页出现了问题。先看爬虫的代码，这一次在</a:t>
            </a:r>
            <a:r>
              <a:rPr lang="en-US" altLang="zh-CN" dirty="0"/>
              <a:t>meta</a:t>
            </a:r>
            <a:r>
              <a:rPr lang="zh-CN" altLang="zh-CN" dirty="0"/>
              <a:t>中把页数带上，如图</a:t>
            </a:r>
            <a:r>
              <a:rPr lang="en-US" altLang="zh-CN" dirty="0"/>
              <a:t>12-27</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2224575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7205" y="1996804"/>
            <a:ext cx="6006138" cy="380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62459" y="5920627"/>
            <a:ext cx="347563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12-27</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爬虫在</a:t>
            </a:r>
            <a:r>
              <a:rPr lang="en-US" altLang="zh-CN" b="1" kern="100" dirty="0">
                <a:latin typeface="Times New Roman" panose="02020603050405020304" pitchFamily="18" charset="0"/>
                <a:ea typeface="方正书宋简体"/>
              </a:rPr>
              <a:t>meta</a:t>
            </a:r>
            <a:r>
              <a:rPr lang="zh-CN" altLang="zh-CN" b="1" kern="100" dirty="0">
                <a:latin typeface="Times New Roman" panose="02020603050405020304" pitchFamily="18" charset="0"/>
                <a:ea typeface="方正书宋简体"/>
                <a:cs typeface="Times New Roman" panose="02020603050405020304" pitchFamily="18" charset="0"/>
              </a:rPr>
              <a:t>中带上页数</a:t>
            </a:r>
            <a:r>
              <a:rPr lang="en-US" altLang="zh-CN" b="1" kern="100" dirty="0">
                <a:latin typeface="Times New Roman" panose="02020603050405020304" pitchFamily="18" charset="0"/>
                <a:ea typeface="方正书宋简体"/>
              </a:rPr>
              <a:t> </a:t>
            </a:r>
            <a:endParaRPr lang="zh-CN" altLang="en-US" b="1" dirty="0"/>
          </a:p>
        </p:txBody>
      </p:sp>
    </p:spTree>
    <p:extLst>
      <p:ext uri="{BB962C8B-B14F-4D97-AF65-F5344CB8AC3E}">
        <p14:creationId xmlns:p14="http://schemas.microsoft.com/office/powerpoint/2010/main" val="4244108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0946" y="1845734"/>
            <a:ext cx="10381786" cy="4023360"/>
          </a:xfrm>
        </p:spPr>
        <p:txBody>
          <a:bodyPr/>
          <a:lstStyle/>
          <a:p>
            <a:r>
              <a:rPr lang="en-US" altLang="zh-CN" dirty="0" smtClean="0"/>
              <a:t>         </a:t>
            </a:r>
            <a:r>
              <a:rPr lang="zh-CN" altLang="zh-CN" dirty="0" smtClean="0"/>
              <a:t>爬虫里面如果发现了参数错误，就使用</a:t>
            </a:r>
            <a:r>
              <a:rPr lang="en-US" altLang="zh-CN" dirty="0" smtClean="0"/>
              <a:t>raise</a:t>
            </a:r>
            <a:r>
              <a:rPr lang="zh-CN" altLang="zh-CN" dirty="0" smtClean="0"/>
              <a:t>这个关键字人工抛出一个自定义的异常。在实际爬虫开发中，读者也可以在某些地方故意不使用</a:t>
            </a:r>
            <a:r>
              <a:rPr lang="en-US" altLang="zh-CN" dirty="0" smtClean="0"/>
              <a:t>try ... except</a:t>
            </a:r>
            <a:r>
              <a:rPr lang="zh-CN" altLang="zh-CN" dirty="0" smtClean="0"/>
              <a:t>捕获异常，而是让异常直接抛出。例如</a:t>
            </a:r>
            <a:r>
              <a:rPr lang="en-US" altLang="zh-CN" dirty="0" err="1" smtClean="0"/>
              <a:t>XPath</a:t>
            </a:r>
            <a:r>
              <a:rPr lang="zh-CN" altLang="zh-CN" dirty="0" smtClean="0"/>
              <a:t>匹配处理的结果，直接读里面的值，不用先判断列表是否为空。这样如果列表为空，就会被抛出一个</a:t>
            </a:r>
            <a:r>
              <a:rPr lang="en-US" altLang="zh-CN" dirty="0" err="1" smtClean="0"/>
              <a:t>IndexError</a:t>
            </a:r>
            <a:r>
              <a:rPr lang="zh-CN" altLang="zh-CN" dirty="0" smtClean="0"/>
              <a:t>，于是就能让爬虫的流程进入到爬虫中间件的</a:t>
            </a:r>
            <a:r>
              <a:rPr lang="en-US" altLang="zh-CN" dirty="0" err="1" smtClean="0"/>
              <a:t>process_spider_exception</a:t>
            </a:r>
            <a:r>
              <a:rPr lang="en-US" altLang="zh-CN" dirty="0" smtClean="0"/>
              <a:t>()</a:t>
            </a:r>
            <a:r>
              <a:rPr lang="zh-CN" altLang="zh-CN" dirty="0" smtClean="0"/>
              <a:t>中。</a:t>
            </a:r>
            <a:endParaRPr lang="zh-CN" altLang="zh-CN" dirty="0"/>
          </a:p>
          <a:p>
            <a:r>
              <a:rPr lang="en-US" altLang="zh-CN" dirty="0" smtClean="0"/>
              <a:t>         </a:t>
            </a:r>
            <a:r>
              <a:rPr lang="zh-CN" altLang="zh-CN" dirty="0" smtClean="0"/>
              <a:t>在</a:t>
            </a:r>
            <a:r>
              <a:rPr lang="en-US" altLang="zh-CN" dirty="0"/>
              <a:t>items.py</a:t>
            </a:r>
            <a:r>
              <a:rPr lang="zh-CN" altLang="zh-CN" dirty="0"/>
              <a:t>里面创建了一个</a:t>
            </a:r>
            <a:r>
              <a:rPr lang="en-US" altLang="zh-CN" dirty="0" err="1"/>
              <a:t>ErrorItem</a:t>
            </a:r>
            <a:r>
              <a:rPr lang="zh-CN" altLang="zh-CN" dirty="0"/>
              <a:t>来记录哪一页出现了问题，如图</a:t>
            </a:r>
            <a:r>
              <a:rPr lang="en-US" altLang="zh-CN" dirty="0"/>
              <a:t>12-28</a:t>
            </a:r>
            <a:r>
              <a:rPr lang="zh-CN" altLang="zh-CN" dirty="0"/>
              <a:t>所示。</a:t>
            </a:r>
          </a:p>
          <a:p>
            <a:endParaRPr lang="zh-CN" altLang="en-US" dirty="0"/>
          </a:p>
        </p:txBody>
      </p:sp>
    </p:spTree>
    <p:extLst>
      <p:ext uri="{BB962C8B-B14F-4D97-AF65-F5344CB8AC3E}">
        <p14:creationId xmlns:p14="http://schemas.microsoft.com/office/powerpoint/2010/main" val="1191536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0345" y="1944404"/>
            <a:ext cx="5483200" cy="395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98911" y="5898324"/>
            <a:ext cx="3553217"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12-28</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创建</a:t>
            </a:r>
            <a:r>
              <a:rPr lang="en-US" altLang="zh-CN" b="1" kern="100" dirty="0" err="1">
                <a:latin typeface="Times New Roman" panose="02020603050405020304" pitchFamily="18" charset="0"/>
                <a:ea typeface="方正书宋简体"/>
              </a:rPr>
              <a:t>ErrorItem</a:t>
            </a:r>
            <a:r>
              <a:rPr lang="zh-CN" altLang="zh-CN" b="1" kern="100" dirty="0">
                <a:latin typeface="Times New Roman" panose="02020603050405020304" pitchFamily="18" charset="0"/>
                <a:ea typeface="方正书宋简体"/>
                <a:cs typeface="Times New Roman" panose="02020603050405020304" pitchFamily="18" charset="0"/>
              </a:rPr>
              <a:t>记录异常</a:t>
            </a:r>
            <a:endParaRPr lang="zh-CN" altLang="en-US" b="1" dirty="0"/>
          </a:p>
        </p:txBody>
      </p:sp>
    </p:spTree>
    <p:extLst>
      <p:ext uri="{BB962C8B-B14F-4D97-AF65-F5344CB8AC3E}">
        <p14:creationId xmlns:p14="http://schemas.microsoft.com/office/powerpoint/2010/main" val="32935565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9808613" cy="4023360"/>
          </a:xfrm>
        </p:spPr>
        <p:txBody>
          <a:bodyPr/>
          <a:lstStyle/>
          <a:p>
            <a:r>
              <a:rPr lang="en-US" altLang="zh-CN" dirty="0" smtClean="0"/>
              <a:t>          </a:t>
            </a:r>
            <a:r>
              <a:rPr lang="zh-CN" altLang="zh-CN" dirty="0" smtClean="0"/>
              <a:t>接下来</a:t>
            </a:r>
            <a:r>
              <a:rPr lang="zh-CN" altLang="zh-CN" dirty="0"/>
              <a:t>，在爬虫中间件中将出错的页面和当前时间存放到</a:t>
            </a:r>
            <a:r>
              <a:rPr lang="en-US" altLang="zh-CN" dirty="0" err="1"/>
              <a:t>ErrorItem</a:t>
            </a:r>
            <a:r>
              <a:rPr lang="zh-CN" altLang="zh-CN" dirty="0"/>
              <a:t>里面，并提交给</a:t>
            </a:r>
            <a:r>
              <a:rPr lang="en-US" altLang="zh-CN" dirty="0"/>
              <a:t>pipeline</a:t>
            </a:r>
            <a:r>
              <a:rPr lang="zh-CN" altLang="zh-CN" dirty="0"/>
              <a:t>，保存到</a:t>
            </a:r>
            <a:r>
              <a:rPr lang="en-US" altLang="zh-CN" dirty="0" err="1"/>
              <a:t>MongoDB</a:t>
            </a:r>
            <a:r>
              <a:rPr lang="zh-CN" altLang="zh-CN" dirty="0"/>
              <a:t>中，如图</a:t>
            </a:r>
            <a:r>
              <a:rPr lang="en-US" altLang="zh-CN" dirty="0"/>
              <a:t>12-29</a:t>
            </a:r>
            <a:r>
              <a:rPr lang="zh-CN" altLang="zh-CN" dirty="0"/>
              <a:t>所示。</a:t>
            </a:r>
          </a:p>
          <a:p>
            <a:endParaRPr lang="zh-CN" altLang="en-US" dirty="0"/>
          </a:p>
        </p:txBody>
      </p:sp>
      <p:pic>
        <p:nvPicPr>
          <p:cNvPr id="31746" name="图片 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6021" y="3004087"/>
            <a:ext cx="6396038" cy="29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75891" y="5939554"/>
            <a:ext cx="430117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12-29</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在爬虫中间件中将异常记录下来</a:t>
            </a:r>
            <a:endParaRPr lang="zh-CN" altLang="en-US" b="1" dirty="0"/>
          </a:p>
        </p:txBody>
      </p:sp>
    </p:spTree>
    <p:extLst>
      <p:ext uri="{BB962C8B-B14F-4D97-AF65-F5344CB8AC3E}">
        <p14:creationId xmlns:p14="http://schemas.microsoft.com/office/powerpoint/2010/main" val="4139161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570" y="2146816"/>
            <a:ext cx="6579219" cy="4023360"/>
          </a:xfrm>
        </p:spPr>
        <p:txBody>
          <a:bodyPr/>
          <a:lstStyle/>
          <a:p>
            <a:r>
              <a:rPr lang="en-US" altLang="zh-CN" dirty="0" smtClean="0"/>
              <a:t>         </a:t>
            </a:r>
            <a:r>
              <a:rPr lang="zh-CN" altLang="zh-CN" dirty="0" smtClean="0"/>
              <a:t>这样</a:t>
            </a:r>
            <a:r>
              <a:rPr lang="zh-CN" altLang="zh-CN" dirty="0"/>
              <a:t>就实现了记录错误页数的功能，方便在后面对错误原因进行分析。由于这里会把</a:t>
            </a:r>
            <a:r>
              <a:rPr lang="en-US" altLang="zh-CN" dirty="0"/>
              <a:t>item</a:t>
            </a:r>
            <a:r>
              <a:rPr lang="zh-CN" altLang="zh-CN" dirty="0"/>
              <a:t>提交给</a:t>
            </a:r>
            <a:r>
              <a:rPr lang="en-US" altLang="zh-CN" dirty="0"/>
              <a:t>pipeline</a:t>
            </a:r>
            <a:r>
              <a:rPr lang="zh-CN" altLang="zh-CN" dirty="0"/>
              <a:t>，所以不要忘记在</a:t>
            </a:r>
            <a:r>
              <a:rPr lang="en-US" altLang="zh-CN" dirty="0"/>
              <a:t>settings.py</a:t>
            </a:r>
            <a:r>
              <a:rPr lang="zh-CN" altLang="zh-CN" dirty="0"/>
              <a:t>里面打开</a:t>
            </a:r>
            <a:r>
              <a:rPr lang="en-US" altLang="zh-CN" dirty="0"/>
              <a:t>pipeline</a:t>
            </a:r>
            <a:r>
              <a:rPr lang="zh-CN" altLang="zh-CN" dirty="0"/>
              <a:t>，并配置好</a:t>
            </a:r>
            <a:r>
              <a:rPr lang="en-US" altLang="zh-CN" dirty="0" err="1"/>
              <a:t>MongoDB</a:t>
            </a:r>
            <a:r>
              <a:rPr lang="zh-CN" altLang="zh-CN" dirty="0"/>
              <a:t>。储存错误页数到</a:t>
            </a:r>
            <a:r>
              <a:rPr lang="en-US" altLang="zh-CN" dirty="0" err="1"/>
              <a:t>MongoDB</a:t>
            </a:r>
            <a:r>
              <a:rPr lang="zh-CN" altLang="zh-CN" dirty="0"/>
              <a:t>的代码如图</a:t>
            </a:r>
            <a:r>
              <a:rPr lang="en-US" altLang="zh-CN" dirty="0"/>
              <a:t>12-30</a:t>
            </a:r>
            <a:r>
              <a:rPr lang="zh-CN" altLang="zh-CN" dirty="0"/>
              <a:t>所示。</a:t>
            </a:r>
          </a:p>
          <a:p>
            <a:endParaRPr lang="zh-CN" altLang="en-US" dirty="0"/>
          </a:p>
        </p:txBody>
      </p:sp>
      <p:pic>
        <p:nvPicPr>
          <p:cNvPr id="4" name="图片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7341" y="1989469"/>
            <a:ext cx="4944955" cy="378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877341" y="5901620"/>
            <a:ext cx="517481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12-30</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pipelines.py</a:t>
            </a:r>
            <a:r>
              <a:rPr lang="zh-CN" altLang="zh-CN" b="1" kern="100" dirty="0">
                <a:latin typeface="Times New Roman" panose="02020603050405020304" pitchFamily="18" charset="0"/>
                <a:ea typeface="方正书宋简体"/>
                <a:cs typeface="Times New Roman" panose="02020603050405020304" pitchFamily="18" charset="0"/>
              </a:rPr>
              <a:t>中储存错误页数到</a:t>
            </a:r>
            <a:r>
              <a:rPr lang="en-US" altLang="zh-CN" b="1" kern="100" dirty="0" err="1">
                <a:latin typeface="Times New Roman" panose="02020603050405020304" pitchFamily="18" charset="0"/>
              </a:rPr>
              <a:t>MongoDB</a:t>
            </a:r>
            <a:r>
              <a:rPr lang="en-US" altLang="zh-CN" b="1" kern="100" dirty="0">
                <a:latin typeface="Times New Roman" panose="02020603050405020304" pitchFamily="18" charset="0"/>
              </a:rPr>
              <a:t> </a:t>
            </a:r>
            <a:endParaRPr lang="zh-CN" altLang="en-US" b="1" dirty="0"/>
          </a:p>
        </p:txBody>
      </p:sp>
    </p:spTree>
    <p:extLst>
      <p:ext uri="{BB962C8B-B14F-4D97-AF65-F5344CB8AC3E}">
        <p14:creationId xmlns:p14="http://schemas.microsoft.com/office/powerpoint/2010/main" val="1431440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9862" y="1845734"/>
            <a:ext cx="10754236" cy="4023360"/>
          </a:xfrm>
        </p:spPr>
        <p:txBody>
          <a:bodyPr/>
          <a:lstStyle/>
          <a:p>
            <a:r>
              <a:rPr lang="en-US" altLang="zh-CN" dirty="0">
                <a:solidFill>
                  <a:srgbClr val="C00000"/>
                </a:solidFill>
              </a:rPr>
              <a:t>2</a:t>
            </a:r>
            <a:r>
              <a:rPr lang="zh-CN" altLang="zh-CN" dirty="0">
                <a:solidFill>
                  <a:srgbClr val="C00000"/>
                </a:solidFill>
              </a:rPr>
              <a:t>．激活爬虫中间件</a:t>
            </a:r>
          </a:p>
          <a:p>
            <a:r>
              <a:rPr lang="en-US" altLang="zh-CN" dirty="0" smtClean="0"/>
              <a:t>         </a:t>
            </a:r>
            <a:r>
              <a:rPr lang="zh-CN" altLang="zh-CN" dirty="0" smtClean="0"/>
              <a:t>爬虫</a:t>
            </a:r>
            <a:r>
              <a:rPr lang="zh-CN" altLang="zh-CN" dirty="0"/>
              <a:t>中间件的激活方式与下载器中间件非常相似，在</a:t>
            </a:r>
            <a:r>
              <a:rPr lang="en-US" altLang="zh-CN" dirty="0"/>
              <a:t>settings.py</a:t>
            </a:r>
            <a:r>
              <a:rPr lang="zh-CN" altLang="zh-CN" dirty="0"/>
              <a:t>中，在下载器中间件配置项的上面就是爬虫中间件的配置项，它默认也是被注释了的，解除注释，并把自定义的爬虫中间件添加进去即可，如图</a:t>
            </a:r>
            <a:r>
              <a:rPr lang="en-US" altLang="zh-CN" dirty="0"/>
              <a:t>12-31</a:t>
            </a:r>
            <a:r>
              <a:rPr lang="zh-CN" altLang="zh-CN" dirty="0"/>
              <a:t>所示。</a:t>
            </a:r>
          </a:p>
          <a:p>
            <a:r>
              <a:rPr lang="en-US" altLang="zh-CN" dirty="0"/>
              <a:t> </a:t>
            </a:r>
            <a:endParaRPr lang="zh-CN" altLang="zh-CN" dirty="0"/>
          </a:p>
          <a:p>
            <a:endParaRPr lang="zh-CN" altLang="en-US" dirty="0"/>
          </a:p>
        </p:txBody>
      </p:sp>
      <p:pic>
        <p:nvPicPr>
          <p:cNvPr id="4"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9671" y="4069287"/>
            <a:ext cx="2308553" cy="23450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84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使用</a:t>
            </a:r>
            <a:r>
              <a:rPr lang="zh-CN" altLang="zh-CN" dirty="0"/>
              <a:t>了中间件以后，爬虫的流程如图</a:t>
            </a:r>
            <a:r>
              <a:rPr lang="en-US" altLang="zh-CN" dirty="0"/>
              <a:t>12-2</a:t>
            </a:r>
            <a:r>
              <a:rPr lang="zh-CN" altLang="zh-CN" dirty="0"/>
              <a:t>所示。</a:t>
            </a:r>
          </a:p>
          <a:p>
            <a:endParaRPr lang="zh-CN" altLang="en-US" dirty="0"/>
          </a:p>
        </p:txBody>
      </p:sp>
      <p:pic>
        <p:nvPicPr>
          <p:cNvPr id="3074"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7533" y="2688124"/>
            <a:ext cx="8580680" cy="23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45825" y="5792802"/>
            <a:ext cx="372409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12-2</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加入中间件以后的爬虫流程</a:t>
            </a:r>
            <a:endParaRPr lang="zh-CN" altLang="en-US" b="1" dirty="0"/>
          </a:p>
        </p:txBody>
      </p:sp>
    </p:spTree>
    <p:extLst>
      <p:ext uri="{BB962C8B-B14F-4D97-AF65-F5344CB8AC3E}">
        <p14:creationId xmlns:p14="http://schemas.microsoft.com/office/powerpoint/2010/main" val="29683938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3985" y="1878168"/>
            <a:ext cx="7490075" cy="385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947494" y="5954081"/>
            <a:ext cx="2743059" cy="369332"/>
          </a:xfrm>
          <a:prstGeom prst="rect">
            <a:avLst/>
          </a:prstGeom>
        </p:spPr>
        <p:txBody>
          <a:bodyPr wrap="none">
            <a:spAutoFit/>
          </a:bodyPr>
          <a:lstStyle/>
          <a:p>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12-31</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激活爬虫中间件</a:t>
            </a:r>
            <a:endParaRPr lang="zh-CN" altLang="en-US" b="1" dirty="0"/>
          </a:p>
        </p:txBody>
      </p:sp>
    </p:spTree>
    <p:extLst>
      <p:ext uri="{BB962C8B-B14F-4D97-AF65-F5344CB8AC3E}">
        <p14:creationId xmlns:p14="http://schemas.microsoft.com/office/powerpoint/2010/main" val="38678569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en-US" altLang="zh-CN" dirty="0" err="1" smtClean="0"/>
              <a:t>Scrapy</a:t>
            </a:r>
            <a:r>
              <a:rPr lang="zh-CN" altLang="zh-CN" dirty="0"/>
              <a:t>也有几个自带的爬虫中间件，它们的名字和顺序如图</a:t>
            </a:r>
            <a:r>
              <a:rPr lang="en-US" altLang="zh-CN" dirty="0"/>
              <a:t>12-32</a:t>
            </a:r>
            <a:r>
              <a:rPr lang="zh-CN" altLang="zh-CN" dirty="0"/>
              <a:t>所示。</a:t>
            </a:r>
          </a:p>
          <a:p>
            <a:endParaRPr lang="zh-CN" altLang="en-US" dirty="0"/>
          </a:p>
        </p:txBody>
      </p:sp>
      <p:pic>
        <p:nvPicPr>
          <p:cNvPr id="34818" name="图片 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2123" y="3127104"/>
            <a:ext cx="9488714" cy="214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45214" y="5869094"/>
            <a:ext cx="455284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12-32</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自带的爬虫中间件及其顺序</a:t>
            </a:r>
            <a:endParaRPr lang="zh-CN" altLang="en-US" b="1" dirty="0"/>
          </a:p>
        </p:txBody>
      </p:sp>
    </p:spTree>
    <p:extLst>
      <p:ext uri="{BB962C8B-B14F-4D97-AF65-F5344CB8AC3E}">
        <p14:creationId xmlns:p14="http://schemas.microsoft.com/office/powerpoint/2010/main" val="290165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8710" y="1845734"/>
            <a:ext cx="11117767" cy="4023360"/>
          </a:xfrm>
        </p:spPr>
        <p:txBody>
          <a:bodyPr/>
          <a:lstStyle/>
          <a:p>
            <a:r>
              <a:rPr lang="en-US" altLang="zh-CN" dirty="0">
                <a:solidFill>
                  <a:srgbClr val="C00000"/>
                </a:solidFill>
              </a:rPr>
              <a:t>3</a:t>
            </a:r>
            <a:r>
              <a:rPr lang="zh-CN" altLang="zh-CN" dirty="0">
                <a:solidFill>
                  <a:srgbClr val="C00000"/>
                </a:solidFill>
              </a:rPr>
              <a:t>．爬虫中间件输入</a:t>
            </a:r>
            <a:r>
              <a:rPr lang="en-US" altLang="zh-CN" dirty="0">
                <a:solidFill>
                  <a:srgbClr val="C00000"/>
                </a:solidFill>
              </a:rPr>
              <a:t>/</a:t>
            </a:r>
            <a:r>
              <a:rPr lang="zh-CN" altLang="zh-CN" dirty="0">
                <a:solidFill>
                  <a:srgbClr val="C00000"/>
                </a:solidFill>
              </a:rPr>
              <a:t>输出</a:t>
            </a:r>
          </a:p>
          <a:p>
            <a:r>
              <a:rPr lang="en-US" altLang="zh-CN" dirty="0" smtClean="0"/>
              <a:t>          </a:t>
            </a:r>
            <a:r>
              <a:rPr lang="zh-CN" altLang="zh-CN" dirty="0" smtClean="0"/>
              <a:t>在</a:t>
            </a:r>
            <a:r>
              <a:rPr lang="zh-CN" altLang="zh-CN" dirty="0"/>
              <a:t>爬虫中间件里面还有两个不太常用的方法，分别为</a:t>
            </a:r>
            <a:r>
              <a:rPr lang="en-US" altLang="zh-CN" dirty="0"/>
              <a:t>process</a:t>
            </a:r>
            <a:r>
              <a:rPr lang="en-US" altLang="zh-CN" dirty="0" smtClean="0"/>
              <a:t>_ </a:t>
            </a:r>
            <a:r>
              <a:rPr lang="en-US" altLang="zh-CN" dirty="0" err="1" smtClean="0"/>
              <a:t>spider_input</a:t>
            </a:r>
            <a:r>
              <a:rPr lang="en-US" altLang="zh-CN" dirty="0" smtClean="0"/>
              <a:t>(response</a:t>
            </a:r>
            <a:r>
              <a:rPr lang="en-US" altLang="zh-CN" dirty="0"/>
              <a:t>, spider)</a:t>
            </a:r>
            <a:r>
              <a:rPr lang="zh-CN" altLang="zh-CN" dirty="0"/>
              <a:t>和</a:t>
            </a:r>
            <a:r>
              <a:rPr lang="en-US" altLang="zh-CN" dirty="0" err="1" smtClean="0"/>
              <a:t>process_spider_output</a:t>
            </a:r>
            <a:r>
              <a:rPr lang="en-US" altLang="zh-CN" dirty="0" smtClean="0"/>
              <a:t>(response</a:t>
            </a:r>
            <a:r>
              <a:rPr lang="en-US" altLang="zh-CN" dirty="0"/>
              <a:t>, result, </a:t>
            </a:r>
            <a:r>
              <a:rPr lang="en-US" altLang="zh-CN" dirty="0" smtClean="0"/>
              <a:t> spider</a:t>
            </a:r>
            <a:r>
              <a:rPr lang="en-US" altLang="zh-CN" dirty="0"/>
              <a:t>)</a:t>
            </a:r>
            <a:r>
              <a:rPr lang="zh-CN" altLang="zh-CN" dirty="0"/>
              <a:t>。其中，</a:t>
            </a:r>
            <a:r>
              <a:rPr lang="en-US" altLang="zh-CN" dirty="0" err="1"/>
              <a:t>process_spider_input</a:t>
            </a:r>
            <a:r>
              <a:rPr lang="en-US" altLang="zh-CN" dirty="0"/>
              <a:t>(response, spider)</a:t>
            </a:r>
            <a:r>
              <a:rPr lang="zh-CN" altLang="zh-CN" dirty="0"/>
              <a:t>在下载器中间件处理完成后，马上要进入某个回调函数</a:t>
            </a:r>
            <a:r>
              <a:rPr lang="en-US" altLang="zh-CN" dirty="0" err="1"/>
              <a:t>parse_xxx</a:t>
            </a:r>
            <a:r>
              <a:rPr lang="en-US" altLang="zh-CN" dirty="0"/>
              <a:t>()</a:t>
            </a:r>
            <a:r>
              <a:rPr lang="zh-CN" altLang="zh-CN" dirty="0"/>
              <a:t>前调用。</a:t>
            </a:r>
          </a:p>
          <a:p>
            <a:endParaRPr lang="zh-CN" altLang="en-US" dirty="0"/>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9054" y="4421801"/>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930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4039" y="1845734"/>
            <a:ext cx="11006254" cy="4023360"/>
          </a:xfrm>
        </p:spPr>
        <p:txBody>
          <a:bodyPr/>
          <a:lstStyle/>
          <a:p>
            <a:r>
              <a:rPr lang="en-US" altLang="zh-CN" dirty="0" smtClean="0"/>
              <a:t>         </a:t>
            </a:r>
            <a:r>
              <a:rPr lang="en-US" altLang="zh-CN" dirty="0" err="1" smtClean="0"/>
              <a:t>process_spider_output</a:t>
            </a:r>
            <a:r>
              <a:rPr lang="en-US" altLang="zh-CN" dirty="0" smtClean="0"/>
              <a:t>(response</a:t>
            </a:r>
            <a:r>
              <a:rPr lang="en-US" altLang="zh-CN" dirty="0"/>
              <a:t>, result, output)</a:t>
            </a:r>
            <a:r>
              <a:rPr lang="zh-CN" altLang="zh-CN" dirty="0"/>
              <a:t>是在爬虫运行</a:t>
            </a:r>
            <a:r>
              <a:rPr lang="en-US" altLang="zh-CN" dirty="0"/>
              <a:t>yield item</a:t>
            </a:r>
            <a:r>
              <a:rPr lang="zh-CN" altLang="zh-CN" dirty="0"/>
              <a:t>或者</a:t>
            </a:r>
            <a:r>
              <a:rPr lang="en-US" altLang="zh-CN" dirty="0"/>
              <a:t>yield </a:t>
            </a:r>
            <a:r>
              <a:rPr lang="en-US" altLang="zh-CN" dirty="0" err="1"/>
              <a:t>scrapy.Request</a:t>
            </a:r>
            <a:r>
              <a:rPr lang="en-US" altLang="zh-CN" dirty="0"/>
              <a:t>()</a:t>
            </a:r>
            <a:r>
              <a:rPr lang="zh-CN" altLang="zh-CN" dirty="0"/>
              <a:t>的时候调用</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zh-CN" altLang="zh-CN" dirty="0"/>
              <a:t>这个方法处理完成以后，数据如果是</a:t>
            </a:r>
            <a:r>
              <a:rPr lang="en-US" altLang="zh-CN" dirty="0"/>
              <a:t>item</a:t>
            </a:r>
            <a:r>
              <a:rPr lang="zh-CN" altLang="zh-CN" dirty="0"/>
              <a:t>，就会被交给</a:t>
            </a:r>
            <a:r>
              <a:rPr lang="en-US" altLang="zh-CN" dirty="0"/>
              <a:t>pipeline</a:t>
            </a:r>
            <a:r>
              <a:rPr lang="zh-CN" altLang="zh-CN" dirty="0"/>
              <a:t>；如果是请求，就会被交给调度器，然后下载器中间件才会开始运行</a:t>
            </a:r>
            <a:r>
              <a:rPr lang="zh-CN" altLang="zh-CN" dirty="0" smtClean="0"/>
              <a:t>。</a:t>
            </a:r>
            <a:endParaRPr lang="en-US" altLang="zh-CN" dirty="0" smtClean="0"/>
          </a:p>
          <a:p>
            <a:r>
              <a:rPr lang="en-US" altLang="zh-CN" dirty="0"/>
              <a:t> </a:t>
            </a:r>
            <a:r>
              <a:rPr lang="en-US" altLang="zh-CN" dirty="0" smtClean="0"/>
              <a:t>        </a:t>
            </a:r>
            <a:r>
              <a:rPr lang="zh-CN" altLang="zh-CN" dirty="0" smtClean="0"/>
              <a:t>所以</a:t>
            </a:r>
            <a:r>
              <a:rPr lang="zh-CN" altLang="zh-CN" dirty="0"/>
              <a:t>在这个方法里面可以进一步对</a:t>
            </a:r>
            <a:r>
              <a:rPr lang="en-US" altLang="zh-CN" dirty="0"/>
              <a:t>item</a:t>
            </a:r>
            <a:r>
              <a:rPr lang="zh-CN" altLang="zh-CN" dirty="0"/>
              <a:t>或者请求做一些修改。这个方法的参数</a:t>
            </a:r>
            <a:r>
              <a:rPr lang="en-US" altLang="zh-CN" dirty="0"/>
              <a:t>result</a:t>
            </a:r>
            <a:r>
              <a:rPr lang="zh-CN" altLang="zh-CN" dirty="0"/>
              <a:t>就是爬虫爬出来的</a:t>
            </a:r>
            <a:r>
              <a:rPr lang="en-US" altLang="zh-CN" dirty="0"/>
              <a:t>item</a:t>
            </a:r>
            <a:r>
              <a:rPr lang="zh-CN" altLang="zh-CN" dirty="0"/>
              <a:t>或者</a:t>
            </a:r>
            <a:r>
              <a:rPr lang="en-US" altLang="zh-CN" dirty="0" err="1"/>
              <a:t>scrapy.Request</a:t>
            </a:r>
            <a:r>
              <a:rPr lang="en-US" altLang="zh-CN" dirty="0"/>
              <a:t>()</a:t>
            </a:r>
            <a:r>
              <a:rPr lang="zh-CN" altLang="zh-CN" dirty="0"/>
              <a:t>。由于</a:t>
            </a:r>
            <a:r>
              <a:rPr lang="en-US" altLang="zh-CN" dirty="0"/>
              <a:t>yield</a:t>
            </a:r>
            <a:r>
              <a:rPr lang="zh-CN" altLang="zh-CN" dirty="0"/>
              <a:t>得到的是一个生成器，生成器是可以迭代的，所以</a:t>
            </a:r>
            <a:r>
              <a:rPr lang="en-US" altLang="zh-CN" dirty="0"/>
              <a:t>result</a:t>
            </a:r>
            <a:r>
              <a:rPr lang="zh-CN" altLang="zh-CN" dirty="0"/>
              <a:t>也是可以迭代的，可以使用</a:t>
            </a:r>
            <a:r>
              <a:rPr lang="en-US" altLang="zh-CN" dirty="0"/>
              <a:t>for</a:t>
            </a:r>
            <a:r>
              <a:rPr lang="zh-CN" altLang="zh-CN" dirty="0"/>
              <a:t>循环来把它展开。</a:t>
            </a:r>
          </a:p>
          <a:p>
            <a:endParaRPr lang="zh-CN" altLang="en-US" dirty="0"/>
          </a:p>
        </p:txBody>
      </p:sp>
    </p:spTree>
    <p:extLst>
      <p:ext uri="{BB962C8B-B14F-4D97-AF65-F5344CB8AC3E}">
        <p14:creationId xmlns:p14="http://schemas.microsoft.com/office/powerpoint/2010/main" val="1843565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12.2  </a:t>
            </a:r>
            <a:r>
              <a:rPr lang="zh-CN" altLang="zh-CN" sz="4000" dirty="0" bmk="">
                <a:solidFill>
                  <a:srgbClr val="0070C0"/>
                </a:solidFill>
                <a:latin typeface="华文行楷" panose="02010800040101010101" pitchFamily="2" charset="-122"/>
                <a:ea typeface="华文行楷" panose="02010800040101010101" pitchFamily="2" charset="-122"/>
                <a:cs typeface="+mn-cs"/>
              </a:rPr>
              <a:t>爬虫的</a:t>
            </a:r>
            <a:r>
              <a:rPr lang="zh-CN" altLang="zh-CN" sz="4000" dirty="0" bmk="">
                <a:solidFill>
                  <a:srgbClr val="0070C0"/>
                </a:solidFill>
                <a:latin typeface="华文行楷" panose="02010800040101010101" pitchFamily="2" charset="-122"/>
                <a:ea typeface="华文行楷" panose="02010800040101010101" pitchFamily="2" charset="-122"/>
                <a:cs typeface="+mn-cs"/>
              </a:rPr>
              <a:t>部署</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1197641" y="1845734"/>
            <a:ext cx="10310418" cy="4023360"/>
          </a:xfrm>
        </p:spPr>
        <p:txBody>
          <a:bodyPr>
            <a:normAutofit/>
          </a:bodyPr>
          <a:lstStyle/>
          <a:p>
            <a:r>
              <a:rPr lang="en-US" altLang="zh-CN" dirty="0" smtClean="0"/>
              <a:t>         </a:t>
            </a:r>
            <a:r>
              <a:rPr lang="zh-CN" altLang="zh-CN" dirty="0" smtClean="0"/>
              <a:t>一般</a:t>
            </a:r>
            <a:r>
              <a:rPr lang="zh-CN" altLang="zh-CN" dirty="0"/>
              <a:t>情况下，爬虫会使用云服务器来运行，这样可以保证爬虫</a:t>
            </a:r>
            <a:r>
              <a:rPr lang="en-US" altLang="zh-CN" dirty="0"/>
              <a:t>24h</a:t>
            </a:r>
            <a:r>
              <a:rPr lang="zh-CN" altLang="zh-CN" dirty="0"/>
              <a:t>不间断运行。</a:t>
            </a:r>
          </a:p>
          <a:p>
            <a:pPr>
              <a:buFont typeface="Wingdings" panose="05000000000000000000" pitchFamily="2" charset="2"/>
              <a:buChar char="l"/>
            </a:pPr>
            <a:r>
              <a:rPr lang="en-US" altLang="zh-CN" dirty="0" smtClean="0"/>
              <a:t>FTP</a:t>
            </a:r>
            <a:r>
              <a:rPr lang="zh-CN" altLang="zh-CN" dirty="0"/>
              <a:t>：使用</a:t>
            </a:r>
            <a:r>
              <a:rPr lang="en-US" altLang="zh-CN" dirty="0"/>
              <a:t>FTP</a:t>
            </a:r>
            <a:r>
              <a:rPr lang="zh-CN" altLang="zh-CN" dirty="0"/>
              <a:t>来上传代码，不仅非常不方便，而且经常出现把方向搞反，导致本地最新的代码被服务器代码覆盖的问题。</a:t>
            </a:r>
          </a:p>
          <a:p>
            <a:pPr>
              <a:buFont typeface="Wingdings" panose="05000000000000000000" pitchFamily="2" charset="2"/>
              <a:buChar char="l"/>
            </a:pPr>
            <a:r>
              <a:rPr lang="en-US" altLang="zh-CN" dirty="0" err="1"/>
              <a:t>Git</a:t>
            </a:r>
            <a:r>
              <a:rPr lang="zh-CN" altLang="zh-CN" dirty="0"/>
              <a:t>：好处是可以进行版本管理，不会出现代码丢失的问题。但操作步骤多，需要先在本地提交，然后登录服务器，再从服务器上面把代码下载下来。如果有很多服务器的话，每个服务器都登录并下载一遍代码是非常浪费时间的事情</a:t>
            </a:r>
            <a:r>
              <a:rPr lang="zh-CN" altLang="zh-CN" dirty="0" smtClean="0"/>
              <a:t>。</a:t>
            </a:r>
            <a:endParaRPr lang="zh-CN" altLang="zh-CN" dirty="0"/>
          </a:p>
        </p:txBody>
      </p:sp>
    </p:spTree>
    <p:extLst>
      <p:ext uri="{BB962C8B-B14F-4D97-AF65-F5344CB8AC3E}">
        <p14:creationId xmlns:p14="http://schemas.microsoft.com/office/powerpoint/2010/main" val="12087832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Font typeface="Wingdings" panose="05000000000000000000" pitchFamily="2" charset="2"/>
              <a:buChar char="l"/>
            </a:pPr>
            <a:r>
              <a:rPr lang="en-US" altLang="zh-CN" dirty="0" err="1"/>
              <a:t>Docker</a:t>
            </a:r>
            <a:r>
              <a:rPr lang="zh-CN" altLang="zh-CN" dirty="0"/>
              <a:t>：好处是可以做到所有服务器都有相同的环境，部署非常方便。但需要对</a:t>
            </a:r>
            <a:r>
              <a:rPr lang="en-US" altLang="zh-CN" dirty="0"/>
              <a:t>Linux</a:t>
            </a:r>
            <a:r>
              <a:rPr lang="zh-CN" altLang="zh-CN" dirty="0"/>
              <a:t>有比较深入的了解，对新人不友好，上手难度比较大。</a:t>
            </a:r>
          </a:p>
          <a:p>
            <a:r>
              <a:rPr lang="en-US" altLang="zh-CN" dirty="0" smtClean="0"/>
              <a:t>         </a:t>
            </a:r>
            <a:r>
              <a:rPr lang="zh-CN" altLang="zh-CN" dirty="0" smtClean="0"/>
              <a:t>为了</a:t>
            </a:r>
            <a:r>
              <a:rPr lang="zh-CN" altLang="zh-CN" dirty="0"/>
              <a:t>克服上面的种种问题，本书将会使用</a:t>
            </a:r>
            <a:r>
              <a:rPr lang="en-US" altLang="zh-CN" dirty="0" err="1"/>
              <a:t>Scrapy</a:t>
            </a:r>
            <a:r>
              <a:rPr lang="zh-CN" altLang="zh-CN" dirty="0"/>
              <a:t>官方开发的爬虫部署、运行、管理工具：</a:t>
            </a:r>
            <a:r>
              <a:rPr lang="en-US" altLang="zh-CN" dirty="0" err="1"/>
              <a:t>Scrapyd</a:t>
            </a:r>
            <a:r>
              <a:rPr lang="zh-CN" altLang="zh-CN" dirty="0"/>
              <a:t>。</a:t>
            </a:r>
          </a:p>
          <a:p>
            <a:endParaRPr lang="zh-CN" altLang="en-US" dirty="0"/>
          </a:p>
          <a:p>
            <a:endParaRPr lang="zh-CN" altLang="en-US" dirty="0"/>
          </a:p>
        </p:txBody>
      </p:sp>
    </p:spTree>
    <p:extLst>
      <p:ext uri="{BB962C8B-B14F-4D97-AF65-F5344CB8AC3E}">
        <p14:creationId xmlns:p14="http://schemas.microsoft.com/office/powerpoint/2010/main" val="2637995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013042">
                <a:solidFill>
                  <a:srgbClr val="7030A0"/>
                </a:solidFill>
                <a:latin typeface="黑体" panose="02010609060101010101" pitchFamily="49" charset="-122"/>
                <a:ea typeface="黑体" panose="02010609060101010101" pitchFamily="49" charset="-122"/>
                <a:cs typeface="+mn-cs"/>
              </a:rPr>
              <a:t>12.2.1  </a:t>
            </a:r>
            <a:r>
              <a:rPr lang="en-US" altLang="zh-CN" sz="4000" dirty="0" err="1" bmk="_Toc500013042">
                <a:solidFill>
                  <a:srgbClr val="7030A0"/>
                </a:solidFill>
                <a:latin typeface="黑体" panose="02010609060101010101" pitchFamily="49" charset="-122"/>
                <a:ea typeface="黑体" panose="02010609060101010101" pitchFamily="49" charset="-122"/>
                <a:cs typeface="+mn-cs"/>
              </a:rPr>
              <a:t>Scrapyd</a:t>
            </a:r>
            <a:r>
              <a:rPr lang="zh-CN" altLang="zh-CN" sz="4000" dirty="0" bmk="_Toc500013042">
                <a:solidFill>
                  <a:srgbClr val="7030A0"/>
                </a:solidFill>
                <a:latin typeface="黑体" panose="02010609060101010101" pitchFamily="49" charset="-122"/>
                <a:ea typeface="黑体" panose="02010609060101010101" pitchFamily="49" charset="-122"/>
                <a:cs typeface="+mn-cs"/>
              </a:rPr>
              <a:t>介绍与</a:t>
            </a:r>
            <a:r>
              <a:rPr lang="zh-CN" altLang="zh-CN" sz="4000" dirty="0" bmk="_Toc500013042">
                <a:solidFill>
                  <a:srgbClr val="7030A0"/>
                </a:solidFill>
                <a:latin typeface="黑体" panose="02010609060101010101" pitchFamily="49" charset="-122"/>
                <a:ea typeface="黑体" panose="02010609060101010101" pitchFamily="49" charset="-122"/>
                <a:cs typeface="+mn-cs"/>
              </a:rPr>
              <a:t>使用</a:t>
            </a:r>
            <a:endParaRPr lang="zh-CN" altLang="en-US" sz="4000" dirty="0" bmk="_Toc500013042">
              <a:solidFill>
                <a:srgbClr val="7030A0"/>
              </a:solidFill>
              <a:latin typeface="黑体" panose="02010609060101010101" pitchFamily="49" charset="-122"/>
              <a:ea typeface="黑体" panose="02010609060101010101" pitchFamily="49" charset="-122"/>
              <a:cs typeface="+mn-cs"/>
            </a:endParaRPr>
          </a:p>
        </p:txBody>
      </p:sp>
      <p:sp>
        <p:nvSpPr>
          <p:cNvPr id="3" name="内容占位符 2"/>
          <p:cNvSpPr>
            <a:spLocks noGrp="1"/>
          </p:cNvSpPr>
          <p:nvPr>
            <p:ph idx="1"/>
          </p:nvPr>
        </p:nvSpPr>
        <p:spPr>
          <a:xfrm>
            <a:off x="914400" y="1845733"/>
            <a:ext cx="10682868" cy="4621974"/>
          </a:xfrm>
        </p:spPr>
        <p:txBody>
          <a:bodyPr>
            <a:normAutofit/>
          </a:bodyPr>
          <a:lstStyle/>
          <a:p>
            <a:r>
              <a:rPr lang="en-US" altLang="zh-CN" dirty="0" smtClean="0">
                <a:solidFill>
                  <a:srgbClr val="C00000"/>
                </a:solidFill>
              </a:rPr>
              <a:t>1</a:t>
            </a:r>
            <a:r>
              <a:rPr lang="zh-CN" altLang="zh-CN" dirty="0">
                <a:solidFill>
                  <a:srgbClr val="C00000"/>
                </a:solidFill>
              </a:rPr>
              <a:t>．</a:t>
            </a:r>
            <a:r>
              <a:rPr lang="en-US" altLang="zh-CN" dirty="0" err="1">
                <a:solidFill>
                  <a:srgbClr val="C00000"/>
                </a:solidFill>
              </a:rPr>
              <a:t>Scrapyd</a:t>
            </a:r>
            <a:r>
              <a:rPr lang="zh-CN" altLang="zh-CN" dirty="0">
                <a:solidFill>
                  <a:srgbClr val="C00000"/>
                </a:solidFill>
              </a:rPr>
              <a:t>的介绍</a:t>
            </a:r>
          </a:p>
          <a:p>
            <a:r>
              <a:rPr lang="en-US" altLang="zh-CN" dirty="0" smtClean="0"/>
              <a:t>          </a:t>
            </a:r>
            <a:r>
              <a:rPr lang="en-US" altLang="zh-CN" dirty="0" err="1" smtClean="0"/>
              <a:t>Scrapyd</a:t>
            </a:r>
            <a:r>
              <a:rPr lang="zh-CN" altLang="zh-CN" dirty="0"/>
              <a:t>是</a:t>
            </a:r>
            <a:r>
              <a:rPr lang="en-US" altLang="zh-CN" dirty="0" err="1"/>
              <a:t>Scrapy</a:t>
            </a:r>
            <a:r>
              <a:rPr lang="zh-CN" altLang="zh-CN" dirty="0"/>
              <a:t>官方开发的，用来部署、运行和管理</a:t>
            </a:r>
            <a:r>
              <a:rPr lang="en-US" altLang="zh-CN" dirty="0" err="1"/>
              <a:t>Scrapy</a:t>
            </a:r>
            <a:r>
              <a:rPr lang="zh-CN" altLang="zh-CN" dirty="0"/>
              <a:t>爬虫的工具。使用</a:t>
            </a:r>
            <a:r>
              <a:rPr lang="en-US" altLang="zh-CN" dirty="0" err="1"/>
              <a:t>Scrapyd</a:t>
            </a:r>
            <a:r>
              <a:rPr lang="zh-CN" altLang="zh-CN" dirty="0"/>
              <a:t>，可以实现一键部署</a:t>
            </a:r>
            <a:r>
              <a:rPr lang="en-US" altLang="zh-CN" dirty="0" err="1"/>
              <a:t>Scrapy</a:t>
            </a:r>
            <a:r>
              <a:rPr lang="zh-CN" altLang="zh-CN" dirty="0"/>
              <a:t>爬虫，访问一个网址就启动</a:t>
            </a:r>
            <a:r>
              <a:rPr lang="en-US" altLang="zh-CN" dirty="0"/>
              <a:t>/</a:t>
            </a:r>
            <a:r>
              <a:rPr lang="zh-CN" altLang="zh-CN" dirty="0"/>
              <a:t>停止爬虫。</a:t>
            </a:r>
            <a:r>
              <a:rPr lang="en-US" altLang="zh-CN" dirty="0" err="1"/>
              <a:t>Scrapyd</a:t>
            </a:r>
            <a:r>
              <a:rPr lang="zh-CN" altLang="zh-CN" dirty="0"/>
              <a:t>自带一个简陋网页，可以通过浏览器看到爬虫当前运行状态或者查阅爬虫</a:t>
            </a:r>
            <a:r>
              <a:rPr lang="en-US" altLang="zh-CN" dirty="0"/>
              <a:t>Log</a:t>
            </a:r>
            <a:r>
              <a:rPr lang="zh-CN" altLang="zh-CN" dirty="0"/>
              <a:t>。</a:t>
            </a:r>
            <a:r>
              <a:rPr lang="en-US" altLang="zh-CN" dirty="0" err="1"/>
              <a:t>Scrapyd</a:t>
            </a:r>
            <a:r>
              <a:rPr lang="zh-CN" altLang="zh-CN" dirty="0"/>
              <a:t>提供了官方</a:t>
            </a:r>
            <a:r>
              <a:rPr lang="en-US" altLang="zh-CN" dirty="0"/>
              <a:t>API</a:t>
            </a:r>
            <a:r>
              <a:rPr lang="zh-CN" altLang="zh-CN" dirty="0"/>
              <a:t>，从而可以通过二次开发实现更多更加复杂的功能。</a:t>
            </a:r>
          </a:p>
          <a:p>
            <a:r>
              <a:rPr lang="en-US" altLang="zh-CN" dirty="0" smtClean="0"/>
              <a:t>         </a:t>
            </a:r>
            <a:r>
              <a:rPr lang="en-US" altLang="zh-CN" dirty="0" err="1" smtClean="0"/>
              <a:t>Scrapyd</a:t>
            </a:r>
            <a:r>
              <a:rPr lang="zh-CN" altLang="zh-CN" dirty="0"/>
              <a:t>可以同时管理多个</a:t>
            </a:r>
            <a:r>
              <a:rPr lang="en-US" altLang="zh-CN" dirty="0" err="1"/>
              <a:t>Scrapy</a:t>
            </a:r>
            <a:r>
              <a:rPr lang="zh-CN" altLang="zh-CN" dirty="0"/>
              <a:t>工程里面的多个爬虫的多个版本。如果在多个云服务器上安装</a:t>
            </a:r>
            <a:r>
              <a:rPr lang="en-US" altLang="zh-CN" dirty="0" err="1"/>
              <a:t>Scrapyd</a:t>
            </a:r>
            <a:r>
              <a:rPr lang="zh-CN" altLang="zh-CN" dirty="0"/>
              <a:t>，可以通过</a:t>
            </a:r>
            <a:r>
              <a:rPr lang="en-US" altLang="zh-CN" dirty="0"/>
              <a:t>Python</a:t>
            </a:r>
            <a:r>
              <a:rPr lang="zh-CN" altLang="zh-CN" dirty="0"/>
              <a:t>写一个小程序，来实现批量部署爬虫、批量启动爬虫和批量停止爬虫</a:t>
            </a:r>
            <a:r>
              <a:rPr lang="zh-CN" altLang="zh-CN" dirty="0" smtClean="0"/>
              <a:t>。</a:t>
            </a:r>
            <a:endParaRPr lang="zh-CN" altLang="zh-CN" dirty="0"/>
          </a:p>
        </p:txBody>
      </p:sp>
    </p:spTree>
    <p:extLst>
      <p:ext uri="{BB962C8B-B14F-4D97-AF65-F5344CB8AC3E}">
        <p14:creationId xmlns:p14="http://schemas.microsoft.com/office/powerpoint/2010/main" val="3671983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．安装</a:t>
            </a:r>
            <a:r>
              <a:rPr lang="en-US" altLang="zh-CN" dirty="0" err="1">
                <a:solidFill>
                  <a:srgbClr val="C00000"/>
                </a:solidFill>
              </a:rPr>
              <a:t>Scrapyd</a:t>
            </a:r>
            <a:endParaRPr lang="zh-CN" altLang="zh-CN" dirty="0">
              <a:solidFill>
                <a:srgbClr val="C00000"/>
              </a:solidFill>
            </a:endParaRPr>
          </a:p>
          <a:p>
            <a:r>
              <a:rPr lang="en-US" altLang="zh-CN" dirty="0" smtClean="0"/>
              <a:t>        </a:t>
            </a:r>
            <a:r>
              <a:rPr lang="zh-CN" altLang="zh-CN" dirty="0" smtClean="0"/>
              <a:t>安装</a:t>
            </a:r>
            <a:r>
              <a:rPr lang="en-US" altLang="zh-CN" dirty="0" err="1"/>
              <a:t>Scrapyd</a:t>
            </a:r>
            <a:r>
              <a:rPr lang="zh-CN" altLang="zh-CN" dirty="0"/>
              <a:t>就像安装普通的</a:t>
            </a:r>
            <a:r>
              <a:rPr lang="en-US" altLang="zh-CN" dirty="0"/>
              <a:t>Python</a:t>
            </a:r>
            <a:r>
              <a:rPr lang="zh-CN" altLang="zh-CN" dirty="0"/>
              <a:t>第三方库一样容易，直接使用</a:t>
            </a:r>
            <a:r>
              <a:rPr lang="en-US" altLang="zh-CN" dirty="0"/>
              <a:t>pip</a:t>
            </a:r>
            <a:r>
              <a:rPr lang="zh-CN" altLang="zh-CN" dirty="0"/>
              <a:t>安装即可：</a:t>
            </a:r>
          </a:p>
          <a:p>
            <a:r>
              <a:rPr lang="en-US" altLang="zh-CN" dirty="0">
                <a:solidFill>
                  <a:srgbClr val="0070C0"/>
                </a:solidFill>
              </a:rPr>
              <a:t>pip install </a:t>
            </a:r>
            <a:r>
              <a:rPr lang="en-US" altLang="zh-CN" dirty="0" err="1">
                <a:solidFill>
                  <a:srgbClr val="0070C0"/>
                </a:solidFill>
              </a:rPr>
              <a:t>scrapyd</a:t>
            </a:r>
            <a:endParaRPr lang="zh-CN" altLang="zh-CN" dirty="0">
              <a:solidFill>
                <a:srgbClr val="0070C0"/>
              </a:solidFill>
            </a:endParaRPr>
          </a:p>
          <a:p>
            <a:endParaRPr lang="zh-CN" altLang="en-US" dirty="0"/>
          </a:p>
          <a:p>
            <a:endParaRPr lang="zh-CN" altLang="en-US" dirty="0"/>
          </a:p>
        </p:txBody>
      </p:sp>
      <p:pic>
        <p:nvPicPr>
          <p:cNvPr id="4" name="Picture 2"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6044" y="4313499"/>
            <a:ext cx="1773022" cy="18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030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12281"/>
            <a:ext cx="10058400" cy="4023360"/>
          </a:xfrm>
        </p:spPr>
        <p:txBody>
          <a:bodyPr/>
          <a:lstStyle/>
          <a:p>
            <a:r>
              <a:rPr lang="en-US" altLang="zh-CN" dirty="0" smtClean="0"/>
              <a:t>        </a:t>
            </a:r>
            <a:r>
              <a:rPr lang="zh-CN" altLang="zh-CN" dirty="0" smtClean="0"/>
              <a:t>由于</a:t>
            </a:r>
            <a:r>
              <a:rPr lang="en-US" altLang="zh-CN" dirty="0" err="1"/>
              <a:t>Scrapyd</a:t>
            </a:r>
            <a:r>
              <a:rPr lang="zh-CN" altLang="zh-CN" dirty="0"/>
              <a:t>所依赖的其他第三方库在安装</a:t>
            </a:r>
            <a:r>
              <a:rPr lang="en-US" altLang="zh-CN" dirty="0" err="1"/>
              <a:t>Scrapy</a:t>
            </a:r>
            <a:r>
              <a:rPr lang="zh-CN" altLang="zh-CN" dirty="0"/>
              <a:t>的时候都已经安装过了，所以安装</a:t>
            </a:r>
            <a:r>
              <a:rPr lang="en-US" altLang="zh-CN" dirty="0" err="1"/>
              <a:t>Scrapyd</a:t>
            </a:r>
            <a:r>
              <a:rPr lang="zh-CN" altLang="zh-CN" dirty="0"/>
              <a:t>会非常快，如图</a:t>
            </a:r>
            <a:r>
              <a:rPr lang="en-US" altLang="zh-CN" dirty="0"/>
              <a:t>12-33</a:t>
            </a:r>
            <a:r>
              <a:rPr lang="zh-CN" altLang="zh-CN" dirty="0"/>
              <a:t>所示。</a:t>
            </a:r>
          </a:p>
          <a:p>
            <a:endParaRPr lang="zh-CN" altLang="en-US" dirty="0"/>
          </a:p>
        </p:txBody>
      </p:sp>
      <p:pic>
        <p:nvPicPr>
          <p:cNvPr id="35842" name="图片 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4870" y="2668316"/>
            <a:ext cx="6255315" cy="337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982577" y="6002906"/>
            <a:ext cx="235673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12-33</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err="1">
                <a:latin typeface="Times New Roman" panose="02020603050405020304" pitchFamily="18" charset="0"/>
                <a:ea typeface="方正书宋简体"/>
              </a:rPr>
              <a:t>Scrapyd</a:t>
            </a:r>
            <a:endParaRPr lang="zh-CN" altLang="en-US" b="1" dirty="0"/>
          </a:p>
        </p:txBody>
      </p:sp>
    </p:spTree>
    <p:extLst>
      <p:ext uri="{BB962C8B-B14F-4D97-AF65-F5344CB8AC3E}">
        <p14:creationId xmlns:p14="http://schemas.microsoft.com/office/powerpoint/2010/main" val="1462406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en-US" altLang="zh-CN" dirty="0" err="1" smtClean="0"/>
              <a:t>Scrapyd</a:t>
            </a:r>
            <a:r>
              <a:rPr lang="zh-CN" altLang="zh-CN" dirty="0"/>
              <a:t>需要安装到云服务器上，如果读者没有云服务器，或者想在本地测试，那么可以在本地也安装一个。</a:t>
            </a:r>
          </a:p>
          <a:p>
            <a:r>
              <a:rPr lang="en-US" altLang="zh-CN" dirty="0" smtClean="0"/>
              <a:t>         </a:t>
            </a:r>
            <a:r>
              <a:rPr lang="zh-CN" altLang="zh-CN" dirty="0" smtClean="0"/>
              <a:t>接下来</a:t>
            </a:r>
            <a:r>
              <a:rPr lang="zh-CN" altLang="zh-CN" dirty="0"/>
              <a:t>需要安装</a:t>
            </a:r>
            <a:r>
              <a:rPr lang="en-US" altLang="zh-CN" dirty="0" err="1"/>
              <a:t>scrapyd</a:t>
            </a:r>
            <a:r>
              <a:rPr lang="en-US" altLang="zh-CN" dirty="0"/>
              <a:t>-client</a:t>
            </a:r>
            <a:r>
              <a:rPr lang="zh-CN" altLang="zh-CN" dirty="0"/>
              <a:t>，这是用来上传</a:t>
            </a:r>
            <a:r>
              <a:rPr lang="en-US" altLang="zh-CN" dirty="0" err="1"/>
              <a:t>Scrapy</a:t>
            </a:r>
            <a:r>
              <a:rPr lang="zh-CN" altLang="zh-CN" dirty="0"/>
              <a:t>爬虫的工具，也是</a:t>
            </a:r>
            <a:r>
              <a:rPr lang="en-US" altLang="zh-CN" dirty="0"/>
              <a:t>Python</a:t>
            </a:r>
            <a:r>
              <a:rPr lang="zh-CN" altLang="zh-CN" dirty="0"/>
              <a:t>的一个第三方库，使用</a:t>
            </a:r>
            <a:r>
              <a:rPr lang="en-US" altLang="zh-CN" dirty="0"/>
              <a:t>pip</a:t>
            </a:r>
            <a:r>
              <a:rPr lang="zh-CN" altLang="zh-CN" dirty="0"/>
              <a:t>安装即可：</a:t>
            </a:r>
          </a:p>
          <a:p>
            <a:r>
              <a:rPr lang="en-US" altLang="zh-CN" dirty="0">
                <a:solidFill>
                  <a:srgbClr val="0070C0"/>
                </a:solidFill>
              </a:rPr>
              <a:t>pip install </a:t>
            </a:r>
            <a:r>
              <a:rPr lang="en-US" altLang="zh-CN" dirty="0" err="1">
                <a:solidFill>
                  <a:srgbClr val="0070C0"/>
                </a:solidFill>
              </a:rPr>
              <a:t>scrapyd</a:t>
            </a:r>
            <a:r>
              <a:rPr lang="en-US" altLang="zh-CN" dirty="0">
                <a:solidFill>
                  <a:srgbClr val="0070C0"/>
                </a:solidFill>
              </a:rPr>
              <a:t>-client</a:t>
            </a:r>
            <a:endParaRPr lang="zh-CN" altLang="zh-CN" dirty="0">
              <a:solidFill>
                <a:srgbClr val="0070C0"/>
              </a:solidFill>
            </a:endParaRPr>
          </a:p>
          <a:p>
            <a:r>
              <a:rPr lang="en-US" altLang="zh-CN" dirty="0" smtClean="0"/>
              <a:t>         </a:t>
            </a:r>
            <a:r>
              <a:rPr lang="zh-CN" altLang="zh-CN" dirty="0" smtClean="0"/>
              <a:t>这个</a:t>
            </a:r>
            <a:r>
              <a:rPr lang="zh-CN" altLang="zh-CN" dirty="0"/>
              <a:t>工具只需要安装到本地计算机上，不需要安装到云服务器上，如图</a:t>
            </a:r>
            <a:r>
              <a:rPr lang="en-US" altLang="zh-CN" dirty="0"/>
              <a:t>12-34</a:t>
            </a:r>
            <a:r>
              <a:rPr lang="zh-CN" altLang="zh-CN" dirty="0"/>
              <a:t>所示。</a:t>
            </a:r>
          </a:p>
          <a:p>
            <a:endParaRPr lang="zh-CN" altLang="en-US" dirty="0"/>
          </a:p>
        </p:txBody>
      </p:sp>
    </p:spTree>
    <p:extLst>
      <p:ext uri="{BB962C8B-B14F-4D97-AF65-F5344CB8AC3E}">
        <p14:creationId xmlns:p14="http://schemas.microsoft.com/office/powerpoint/2010/main" val="54833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6411" y="1845734"/>
            <a:ext cx="11563814" cy="4023360"/>
          </a:xfrm>
        </p:spPr>
        <p:txBody>
          <a:bodyPr>
            <a:normAutofit/>
          </a:bodyPr>
          <a:lstStyle/>
          <a:p>
            <a:r>
              <a:rPr lang="en-US" altLang="zh-CN" dirty="0">
                <a:solidFill>
                  <a:srgbClr val="C00000"/>
                </a:solidFill>
              </a:rPr>
              <a:t>1</a:t>
            </a:r>
            <a:r>
              <a:rPr lang="zh-CN" altLang="zh-CN" dirty="0">
                <a:solidFill>
                  <a:srgbClr val="C00000"/>
                </a:solidFill>
              </a:rPr>
              <a:t>．开发代理中间件</a:t>
            </a:r>
          </a:p>
          <a:p>
            <a:r>
              <a:rPr lang="en-US" altLang="zh-CN" dirty="0" smtClean="0"/>
              <a:t>         </a:t>
            </a:r>
            <a:r>
              <a:rPr lang="zh-CN" altLang="zh-CN" dirty="0" smtClean="0"/>
              <a:t>在</a:t>
            </a:r>
            <a:r>
              <a:rPr lang="zh-CN" altLang="zh-CN" dirty="0"/>
              <a:t>爬虫开发中，更换代理</a:t>
            </a:r>
            <a:r>
              <a:rPr lang="en-US" altLang="zh-CN" dirty="0"/>
              <a:t>IP</a:t>
            </a:r>
            <a:r>
              <a:rPr lang="zh-CN" altLang="zh-CN" dirty="0"/>
              <a:t>是非常常见的情况，有时候每一次访问都需要随机选择一个代理</a:t>
            </a:r>
            <a:r>
              <a:rPr lang="en-US" altLang="zh-CN" dirty="0"/>
              <a:t>IP</a:t>
            </a:r>
            <a:r>
              <a:rPr lang="zh-CN" altLang="zh-CN" dirty="0"/>
              <a:t>来进行。</a:t>
            </a:r>
          </a:p>
          <a:p>
            <a:r>
              <a:rPr lang="en-US" altLang="zh-CN" dirty="0" smtClean="0"/>
              <a:t>         </a:t>
            </a:r>
            <a:r>
              <a:rPr lang="zh-CN" altLang="zh-CN" dirty="0" smtClean="0"/>
              <a:t>中间</a:t>
            </a:r>
            <a:r>
              <a:rPr lang="zh-CN" altLang="zh-CN" dirty="0"/>
              <a:t>件本身是一个</a:t>
            </a:r>
            <a:r>
              <a:rPr lang="en-US" altLang="zh-CN" dirty="0"/>
              <a:t>Python</a:t>
            </a:r>
            <a:r>
              <a:rPr lang="zh-CN" altLang="zh-CN" dirty="0"/>
              <a:t>的类，只要爬虫每次访问网站之前都先“经过”这个类，它就能给请求换新的代理</a:t>
            </a:r>
            <a:r>
              <a:rPr lang="en-US" altLang="zh-CN" dirty="0"/>
              <a:t>IP</a:t>
            </a:r>
            <a:r>
              <a:rPr lang="zh-CN" altLang="zh-CN" dirty="0"/>
              <a:t>，这样就能实现动态改变代理。</a:t>
            </a:r>
          </a:p>
          <a:p>
            <a:r>
              <a:rPr lang="en-US" altLang="zh-CN" dirty="0" smtClean="0"/>
              <a:t>         </a:t>
            </a:r>
            <a:r>
              <a:rPr lang="zh-CN" altLang="zh-CN" dirty="0" smtClean="0"/>
              <a:t>在</a:t>
            </a:r>
            <a:r>
              <a:rPr lang="zh-CN" altLang="zh-CN" dirty="0"/>
              <a:t>创建一个</a:t>
            </a:r>
            <a:r>
              <a:rPr lang="en-US" altLang="zh-CN" dirty="0" err="1"/>
              <a:t>Scrapy</a:t>
            </a:r>
            <a:r>
              <a:rPr lang="zh-CN" altLang="zh-CN" dirty="0"/>
              <a:t>工程以后，工程文件夹下会有一个</a:t>
            </a:r>
            <a:r>
              <a:rPr lang="en-US" altLang="zh-CN" dirty="0"/>
              <a:t>middlewares.py</a:t>
            </a:r>
            <a:r>
              <a:rPr lang="zh-CN" altLang="zh-CN" dirty="0"/>
              <a:t>文件，打开以后其内容如图</a:t>
            </a:r>
            <a:r>
              <a:rPr lang="en-US" altLang="zh-CN" dirty="0"/>
              <a:t>12-3</a:t>
            </a:r>
            <a:r>
              <a:rPr lang="zh-CN" altLang="zh-CN" dirty="0"/>
              <a:t>所示</a:t>
            </a:r>
            <a:r>
              <a:rPr lang="zh-CN" altLang="zh-CN" dirty="0" smtClean="0"/>
              <a:t>。</a:t>
            </a:r>
            <a:endParaRPr lang="zh-CN" altLang="zh-CN" dirty="0"/>
          </a:p>
        </p:txBody>
      </p:sp>
    </p:spTree>
    <p:extLst>
      <p:ext uri="{BB962C8B-B14F-4D97-AF65-F5344CB8AC3E}">
        <p14:creationId xmlns:p14="http://schemas.microsoft.com/office/powerpoint/2010/main" val="2823776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3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0980" y="1810589"/>
            <a:ext cx="7306485" cy="40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76741" y="5920625"/>
            <a:ext cx="293381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12-34</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err="1">
                <a:latin typeface="Times New Roman" panose="02020603050405020304" pitchFamily="18" charset="0"/>
                <a:ea typeface="方正书宋简体"/>
              </a:rPr>
              <a:t>scrapyd</a:t>
            </a:r>
            <a:r>
              <a:rPr lang="en-US" altLang="zh-CN" b="1" kern="100" dirty="0">
                <a:latin typeface="Times New Roman" panose="02020603050405020304" pitchFamily="18" charset="0"/>
                <a:ea typeface="方正书宋简体"/>
              </a:rPr>
              <a:t>-client</a:t>
            </a:r>
            <a:endParaRPr lang="zh-CN" altLang="en-US" b="1" dirty="0"/>
          </a:p>
        </p:txBody>
      </p:sp>
    </p:spTree>
    <p:extLst>
      <p:ext uri="{BB962C8B-B14F-4D97-AF65-F5344CB8AC3E}">
        <p14:creationId xmlns:p14="http://schemas.microsoft.com/office/powerpoint/2010/main" val="32124154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5980" y="1845734"/>
            <a:ext cx="10838986" cy="4023360"/>
          </a:xfrm>
        </p:spPr>
        <p:txBody>
          <a:bodyPr/>
          <a:lstStyle/>
          <a:p>
            <a:r>
              <a:rPr lang="en-US" altLang="zh-CN" dirty="0">
                <a:solidFill>
                  <a:srgbClr val="C00000"/>
                </a:solidFill>
              </a:rPr>
              <a:t>3</a:t>
            </a:r>
            <a:r>
              <a:rPr lang="zh-CN" altLang="zh-CN" dirty="0">
                <a:solidFill>
                  <a:srgbClr val="C00000"/>
                </a:solidFill>
              </a:rPr>
              <a:t>．启动</a:t>
            </a:r>
            <a:r>
              <a:rPr lang="en-US" altLang="zh-CN" dirty="0" err="1">
                <a:solidFill>
                  <a:srgbClr val="C00000"/>
                </a:solidFill>
              </a:rPr>
              <a:t>Scrapyd</a:t>
            </a:r>
            <a:endParaRPr lang="zh-CN" altLang="zh-CN" dirty="0">
              <a:solidFill>
                <a:srgbClr val="C00000"/>
              </a:solidFill>
            </a:endParaRPr>
          </a:p>
          <a:p>
            <a:r>
              <a:rPr lang="en-US" altLang="zh-CN" dirty="0" smtClean="0"/>
              <a:t>        </a:t>
            </a:r>
            <a:r>
              <a:rPr lang="zh-CN" altLang="zh-CN" dirty="0" smtClean="0"/>
              <a:t>接下来</a:t>
            </a:r>
            <a:r>
              <a:rPr lang="zh-CN" altLang="zh-CN" dirty="0"/>
              <a:t>需要在云服务器上启动</a:t>
            </a:r>
            <a:r>
              <a:rPr lang="en-US" altLang="zh-CN" dirty="0" err="1"/>
              <a:t>Scrapyd</a:t>
            </a:r>
            <a:r>
              <a:rPr lang="zh-CN" altLang="zh-CN" dirty="0"/>
              <a:t>。在默认情况下，</a:t>
            </a:r>
            <a:r>
              <a:rPr lang="en-US" altLang="zh-CN" dirty="0" err="1"/>
              <a:t>Scrapyd</a:t>
            </a:r>
            <a:r>
              <a:rPr lang="zh-CN" altLang="zh-CN" dirty="0"/>
              <a:t>不能从外网访问，为了让它能够被外网访问，需要创建一个配置文件。</a:t>
            </a:r>
          </a:p>
          <a:p>
            <a:r>
              <a:rPr lang="en-US" altLang="zh-CN" dirty="0" smtClean="0"/>
              <a:t>        </a:t>
            </a:r>
            <a:r>
              <a:rPr lang="zh-CN" altLang="zh-CN" dirty="0" smtClean="0"/>
              <a:t>除了</a:t>
            </a:r>
            <a:r>
              <a:rPr lang="en-US" altLang="zh-CN" dirty="0" err="1"/>
              <a:t>bind_address</a:t>
            </a:r>
            <a:r>
              <a:rPr lang="zh-CN" altLang="zh-CN" dirty="0"/>
              <a:t>这一项外，其他都可以保持默认。</a:t>
            </a:r>
            <a:r>
              <a:rPr lang="en-US" altLang="zh-CN" dirty="0" err="1"/>
              <a:t>bind_address</a:t>
            </a:r>
            <a:r>
              <a:rPr lang="zh-CN" altLang="zh-CN" dirty="0"/>
              <a:t>这一项的值设定为当前这台云服务器的外网</a:t>
            </a:r>
            <a:r>
              <a:rPr lang="en-US" altLang="zh-CN" dirty="0"/>
              <a:t>IP</a:t>
            </a:r>
            <a:r>
              <a:rPr lang="zh-CN" altLang="zh-CN" dirty="0"/>
              <a:t>地址。</a:t>
            </a:r>
          </a:p>
          <a:p>
            <a:r>
              <a:rPr lang="en-US" altLang="zh-CN" dirty="0" smtClean="0"/>
              <a:t>        </a:t>
            </a:r>
            <a:r>
              <a:rPr lang="zh-CN" altLang="zh-CN" dirty="0" smtClean="0"/>
              <a:t>配置文件</a:t>
            </a:r>
            <a:r>
              <a:rPr lang="zh-CN" altLang="zh-CN" dirty="0"/>
              <a:t>放好以后，在终端或者</a:t>
            </a:r>
            <a:r>
              <a:rPr lang="en-US" altLang="zh-CN" dirty="0"/>
              <a:t>CMD</a:t>
            </a:r>
            <a:r>
              <a:rPr lang="zh-CN" altLang="zh-CN" dirty="0"/>
              <a:t>中输入</a:t>
            </a:r>
            <a:r>
              <a:rPr lang="en-US" altLang="zh-CN" dirty="0" err="1"/>
              <a:t>scrapyd</a:t>
            </a:r>
            <a:r>
              <a:rPr lang="zh-CN" altLang="zh-CN" dirty="0"/>
              <a:t>并按</a:t>
            </a:r>
            <a:r>
              <a:rPr lang="en-US" altLang="zh-CN" dirty="0"/>
              <a:t>Enter</a:t>
            </a:r>
            <a:r>
              <a:rPr lang="zh-CN" altLang="zh-CN" dirty="0"/>
              <a:t>键，这样</a:t>
            </a:r>
            <a:r>
              <a:rPr lang="en-US" altLang="zh-CN" dirty="0" err="1"/>
              <a:t>Scrapyd</a:t>
            </a:r>
            <a:r>
              <a:rPr lang="zh-CN" altLang="zh-CN" dirty="0"/>
              <a:t>就启动了，如图</a:t>
            </a:r>
            <a:r>
              <a:rPr lang="en-US" altLang="zh-CN" dirty="0"/>
              <a:t>12-35</a:t>
            </a:r>
            <a:r>
              <a:rPr lang="zh-CN" altLang="zh-CN" dirty="0"/>
              <a:t>所示。</a:t>
            </a:r>
          </a:p>
          <a:p>
            <a:endParaRPr lang="zh-CN" altLang="en-US" dirty="0"/>
          </a:p>
        </p:txBody>
      </p:sp>
    </p:spTree>
    <p:extLst>
      <p:ext uri="{BB962C8B-B14F-4D97-AF65-F5344CB8AC3E}">
        <p14:creationId xmlns:p14="http://schemas.microsoft.com/office/powerpoint/2010/main" val="2223031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374" y="2112343"/>
            <a:ext cx="7966614" cy="358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96341" y="5876021"/>
            <a:ext cx="235673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12-35</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启动</a:t>
            </a:r>
            <a:r>
              <a:rPr lang="en-US" altLang="zh-CN" b="1" kern="100" dirty="0" err="1">
                <a:latin typeface="Times New Roman" panose="02020603050405020304" pitchFamily="18" charset="0"/>
                <a:ea typeface="方正书宋简体"/>
              </a:rPr>
              <a:t>Scrapyd</a:t>
            </a:r>
            <a:endParaRPr lang="zh-CN" altLang="en-US" b="1" dirty="0"/>
          </a:p>
        </p:txBody>
      </p:sp>
    </p:spTree>
    <p:extLst>
      <p:ext uri="{BB962C8B-B14F-4D97-AF65-F5344CB8AC3E}">
        <p14:creationId xmlns:p14="http://schemas.microsoft.com/office/powerpoint/2010/main" val="8694613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此时</a:t>
            </a:r>
            <a:r>
              <a:rPr lang="zh-CN" altLang="zh-CN" dirty="0"/>
              <a:t>打开浏览器，输入“</a:t>
            </a:r>
            <a:r>
              <a:rPr lang="en-US" altLang="zh-CN" dirty="0"/>
              <a:t>http://</a:t>
            </a:r>
            <a:r>
              <a:rPr lang="zh-CN" altLang="zh-CN" dirty="0"/>
              <a:t>云服务器</a:t>
            </a:r>
            <a:r>
              <a:rPr lang="en-US" altLang="zh-CN" dirty="0"/>
              <a:t>IP</a:t>
            </a:r>
            <a:r>
              <a:rPr lang="zh-CN" altLang="zh-CN" dirty="0"/>
              <a:t>地址</a:t>
            </a:r>
            <a:r>
              <a:rPr lang="en-US" altLang="zh-CN" dirty="0"/>
              <a:t>:6800</a:t>
            </a:r>
            <a:r>
              <a:rPr lang="zh-CN" altLang="zh-CN" dirty="0"/>
              <a:t>”格式的地址就可以打开</a:t>
            </a:r>
            <a:r>
              <a:rPr lang="en-US" altLang="zh-CN" dirty="0" err="1"/>
              <a:t>Scrapyd</a:t>
            </a:r>
            <a:r>
              <a:rPr lang="zh-CN" altLang="zh-CN" dirty="0"/>
              <a:t>自带的简陋网页，如图</a:t>
            </a:r>
            <a:r>
              <a:rPr lang="en-US" altLang="zh-CN" dirty="0"/>
              <a:t>12-36</a:t>
            </a:r>
            <a:r>
              <a:rPr lang="zh-CN" altLang="zh-CN" dirty="0"/>
              <a:t>所示。</a:t>
            </a:r>
          </a:p>
          <a:p>
            <a:endParaRPr lang="zh-CN" altLang="en-US" dirty="0"/>
          </a:p>
        </p:txBody>
      </p:sp>
      <p:pic>
        <p:nvPicPr>
          <p:cNvPr id="38914" name="图片 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3078" y="2724072"/>
            <a:ext cx="4769546" cy="318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52597" y="5902458"/>
            <a:ext cx="3624710"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12-36</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Scrapyd</a:t>
            </a:r>
            <a:r>
              <a:rPr lang="zh-CN" altLang="zh-CN" b="1" kern="100" dirty="0">
                <a:latin typeface="Times New Roman" panose="02020603050405020304" pitchFamily="18" charset="0"/>
                <a:ea typeface="方正书宋简体"/>
                <a:cs typeface="Times New Roman" panose="02020603050405020304" pitchFamily="18" charset="0"/>
              </a:rPr>
              <a:t>自带的简陋网页</a:t>
            </a:r>
            <a:r>
              <a:rPr lang="zh-CN" altLang="zh-CN" b="1" kern="100" dirty="0">
                <a:ea typeface="Times New Roman" panose="02020603050405020304" pitchFamily="18" charset="0"/>
              </a:rPr>
              <a:t> </a:t>
            </a:r>
            <a:endParaRPr lang="zh-CN" altLang="en-US" b="1" dirty="0"/>
          </a:p>
        </p:txBody>
      </p:sp>
    </p:spTree>
    <p:extLst>
      <p:ext uri="{BB962C8B-B14F-4D97-AF65-F5344CB8AC3E}">
        <p14:creationId xmlns:p14="http://schemas.microsoft.com/office/powerpoint/2010/main" val="2318290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6267" y="2091263"/>
            <a:ext cx="5671510" cy="4023360"/>
          </a:xfrm>
        </p:spPr>
        <p:txBody>
          <a:bodyPr/>
          <a:lstStyle/>
          <a:p>
            <a:r>
              <a:rPr lang="en-US" altLang="zh-CN" dirty="0">
                <a:solidFill>
                  <a:srgbClr val="C00000"/>
                </a:solidFill>
              </a:rPr>
              <a:t>4</a:t>
            </a:r>
            <a:r>
              <a:rPr lang="zh-CN" altLang="zh-CN" dirty="0">
                <a:solidFill>
                  <a:srgbClr val="C00000"/>
                </a:solidFill>
              </a:rPr>
              <a:t>．部署爬虫</a:t>
            </a:r>
          </a:p>
          <a:p>
            <a:r>
              <a:rPr lang="en-US" altLang="zh-CN" dirty="0" smtClean="0"/>
              <a:t>         </a:t>
            </a:r>
            <a:r>
              <a:rPr lang="en-US" altLang="zh-CN" dirty="0" err="1" smtClean="0"/>
              <a:t>Scrapyd</a:t>
            </a:r>
            <a:r>
              <a:rPr lang="zh-CN" altLang="zh-CN" dirty="0"/>
              <a:t>启动以后，就可以开始部署爬虫了。打开任意一个</a:t>
            </a:r>
            <a:r>
              <a:rPr lang="en-US" altLang="zh-CN" dirty="0" err="1"/>
              <a:t>Scrapy</a:t>
            </a:r>
            <a:r>
              <a:rPr lang="zh-CN" altLang="zh-CN" dirty="0"/>
              <a:t>的工程文件，可以看到在工程的根目录中，</a:t>
            </a:r>
            <a:r>
              <a:rPr lang="en-US" altLang="zh-CN" dirty="0" err="1"/>
              <a:t>Scrapy</a:t>
            </a:r>
            <a:r>
              <a:rPr lang="zh-CN" altLang="zh-CN" dirty="0"/>
              <a:t>已经自动创建了一个</a:t>
            </a:r>
            <a:r>
              <a:rPr lang="en-US" altLang="zh-CN" dirty="0" err="1"/>
              <a:t>scrapy.cfg</a:t>
            </a:r>
            <a:r>
              <a:rPr lang="zh-CN" altLang="zh-CN" dirty="0"/>
              <a:t>文件，打开这个文件，其内容如图</a:t>
            </a:r>
            <a:r>
              <a:rPr lang="en-US" altLang="zh-CN" dirty="0"/>
              <a:t>12-37</a:t>
            </a:r>
            <a:r>
              <a:rPr lang="zh-CN" altLang="zh-CN" dirty="0"/>
              <a:t>所示。</a:t>
            </a:r>
          </a:p>
          <a:p>
            <a:endParaRPr lang="zh-CN" altLang="en-US" dirty="0"/>
          </a:p>
        </p:txBody>
      </p:sp>
      <p:pic>
        <p:nvPicPr>
          <p:cNvPr id="39938" name="图片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1150" y="2726061"/>
            <a:ext cx="5546412" cy="279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017966" y="5936205"/>
            <a:ext cx="438459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12-37</a:t>
            </a:r>
            <a:r>
              <a:rPr lang="en-US" altLang="zh-CN" b="1" kern="100" dirty="0">
                <a:latin typeface="Times New Roman" panose="02020603050405020304" pitchFamily="18" charset="0"/>
              </a:rPr>
              <a:t> </a:t>
            </a:r>
            <a:r>
              <a:rPr lang="en-US" altLang="zh-CN" b="1" kern="100" dirty="0">
                <a:latin typeface="Times New Roman" panose="02020603050405020304" pitchFamily="18" charset="0"/>
                <a:ea typeface="方正书宋简体"/>
              </a:rPr>
              <a:t> </a:t>
            </a:r>
            <a:r>
              <a:rPr lang="en-US" altLang="zh-CN" b="1" kern="100" dirty="0" err="1">
                <a:latin typeface="Times New Roman" panose="02020603050405020304" pitchFamily="18" charset="0"/>
                <a:ea typeface="方正书宋简体"/>
              </a:rPr>
              <a:t>Scrapy</a:t>
            </a:r>
            <a:r>
              <a:rPr lang="zh-CN" altLang="zh-CN" b="1" kern="100" dirty="0">
                <a:latin typeface="Times New Roman" panose="02020603050405020304" pitchFamily="18" charset="0"/>
                <a:ea typeface="方正书宋简体"/>
                <a:cs typeface="Times New Roman" panose="02020603050405020304" pitchFamily="18" charset="0"/>
              </a:rPr>
              <a:t>工程自带的</a:t>
            </a:r>
            <a:r>
              <a:rPr lang="en-US" altLang="zh-CN" b="1" kern="100" dirty="0" err="1">
                <a:latin typeface="Times New Roman" panose="02020603050405020304" pitchFamily="18" charset="0"/>
                <a:ea typeface="方正书宋简体"/>
              </a:rPr>
              <a:t>scrapy.cfg</a:t>
            </a:r>
            <a:r>
              <a:rPr lang="zh-CN" altLang="zh-CN" b="1" kern="100" dirty="0">
                <a:latin typeface="Times New Roman" panose="02020603050405020304" pitchFamily="18" charset="0"/>
                <a:ea typeface="方正书宋简体"/>
                <a:cs typeface="Times New Roman" panose="02020603050405020304" pitchFamily="18" charset="0"/>
              </a:rPr>
              <a:t>内容</a:t>
            </a:r>
            <a:endParaRPr lang="zh-CN" altLang="en-US" b="1" dirty="0"/>
          </a:p>
        </p:txBody>
      </p:sp>
    </p:spTree>
    <p:extLst>
      <p:ext uri="{BB962C8B-B14F-4D97-AF65-F5344CB8AC3E}">
        <p14:creationId xmlns:p14="http://schemas.microsoft.com/office/powerpoint/2010/main" val="1834616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444232" cy="4023360"/>
          </a:xfrm>
        </p:spPr>
        <p:txBody>
          <a:bodyPr/>
          <a:lstStyle/>
          <a:p>
            <a:r>
              <a:rPr lang="en-US" altLang="zh-CN" dirty="0" smtClean="0"/>
              <a:t>         </a:t>
            </a:r>
            <a:r>
              <a:rPr lang="zh-CN" altLang="zh-CN" dirty="0" smtClean="0"/>
              <a:t>现在</a:t>
            </a:r>
            <a:r>
              <a:rPr lang="zh-CN" altLang="zh-CN" dirty="0"/>
              <a:t>需要把第</a:t>
            </a:r>
            <a:r>
              <a:rPr lang="en-US" altLang="zh-CN" dirty="0"/>
              <a:t>10</a:t>
            </a:r>
            <a:r>
              <a:rPr lang="zh-CN" altLang="zh-CN" dirty="0"/>
              <a:t>行的注释符号去掉，并将</a:t>
            </a:r>
            <a:r>
              <a:rPr lang="en-US" altLang="zh-CN" dirty="0"/>
              <a:t>IP</a:t>
            </a:r>
            <a:r>
              <a:rPr lang="zh-CN" altLang="zh-CN" dirty="0"/>
              <a:t>地址改为</a:t>
            </a:r>
            <a:r>
              <a:rPr lang="en-US" altLang="zh-CN" dirty="0" err="1"/>
              <a:t>Scrapyd</a:t>
            </a:r>
            <a:r>
              <a:rPr lang="zh-CN" altLang="zh-CN" dirty="0"/>
              <a:t>所在云服务器的</a:t>
            </a:r>
            <a:r>
              <a:rPr lang="en-US" altLang="zh-CN" dirty="0"/>
              <a:t>IP</a:t>
            </a:r>
            <a:r>
              <a:rPr lang="zh-CN" altLang="zh-CN" dirty="0"/>
              <a:t>地址，如图</a:t>
            </a:r>
            <a:r>
              <a:rPr lang="en-US" altLang="zh-CN" dirty="0"/>
              <a:t>12-38</a:t>
            </a:r>
            <a:r>
              <a:rPr lang="zh-CN" altLang="zh-CN" dirty="0"/>
              <a:t>所示。</a:t>
            </a:r>
          </a:p>
          <a:p>
            <a:endParaRPr lang="zh-CN" altLang="en-US" dirty="0"/>
          </a:p>
        </p:txBody>
      </p:sp>
      <p:pic>
        <p:nvPicPr>
          <p:cNvPr id="40962" name="图片 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0830" y="2791944"/>
            <a:ext cx="6043961" cy="305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475571" y="5869094"/>
            <a:ext cx="7125629"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12-38</a:t>
            </a:r>
            <a:r>
              <a:rPr lang="en-US" altLang="zh-CN" b="1" kern="100" dirty="0">
                <a:latin typeface="Times New Roman" panose="02020603050405020304" pitchFamily="18" charset="0"/>
              </a:rPr>
              <a:t>  </a:t>
            </a:r>
            <a:r>
              <a:rPr lang="zh-CN" altLang="zh-CN" b="1" kern="1000" dirty="0">
                <a:latin typeface="Times New Roman" panose="02020603050405020304" pitchFamily="18" charset="0"/>
                <a:ea typeface="方正书宋简体"/>
                <a:cs typeface="Times New Roman" panose="02020603050405020304" pitchFamily="18" charset="0"/>
              </a:rPr>
              <a:t>去掉第</a:t>
            </a:r>
            <a:r>
              <a:rPr lang="en-US" altLang="zh-CN" b="1" kern="1000" dirty="0">
                <a:latin typeface="Times New Roman" panose="02020603050405020304" pitchFamily="18" charset="0"/>
                <a:ea typeface="方正书宋简体"/>
              </a:rPr>
              <a:t>10</a:t>
            </a:r>
            <a:r>
              <a:rPr lang="zh-CN" altLang="zh-CN" b="1" kern="1000" dirty="0">
                <a:latin typeface="Times New Roman" panose="02020603050405020304" pitchFamily="18" charset="0"/>
                <a:ea typeface="方正书宋简体"/>
                <a:cs typeface="Times New Roman" panose="02020603050405020304" pitchFamily="18" charset="0"/>
              </a:rPr>
              <a:t>行的注释符，并将</a:t>
            </a:r>
            <a:r>
              <a:rPr lang="en-US" altLang="zh-CN" b="1" kern="1000" dirty="0">
                <a:latin typeface="Times New Roman" panose="02020603050405020304" pitchFamily="18" charset="0"/>
                <a:ea typeface="方正书宋简体"/>
              </a:rPr>
              <a:t>IP</a:t>
            </a:r>
            <a:r>
              <a:rPr lang="zh-CN" altLang="zh-CN" b="1" kern="1000" dirty="0">
                <a:latin typeface="Times New Roman" panose="02020603050405020304" pitchFamily="18" charset="0"/>
                <a:ea typeface="方正书宋简体"/>
                <a:cs typeface="Times New Roman" panose="02020603050405020304" pitchFamily="18" charset="0"/>
              </a:rPr>
              <a:t>地址设定为云服务器的</a:t>
            </a:r>
            <a:r>
              <a:rPr lang="en-US" altLang="zh-CN" b="1" kern="1000" dirty="0">
                <a:latin typeface="Times New Roman" panose="02020603050405020304" pitchFamily="18" charset="0"/>
                <a:ea typeface="方正书宋简体"/>
              </a:rPr>
              <a:t>IP</a:t>
            </a:r>
            <a:r>
              <a:rPr lang="zh-CN" altLang="zh-CN" b="1" kern="1000" dirty="0">
                <a:latin typeface="Times New Roman" panose="02020603050405020304" pitchFamily="18" charset="0"/>
                <a:ea typeface="方正书宋简体"/>
                <a:cs typeface="Times New Roman" panose="02020603050405020304" pitchFamily="18" charset="0"/>
              </a:rPr>
              <a:t>地址</a:t>
            </a:r>
            <a:endParaRPr lang="zh-CN" altLang="en-US" b="1" dirty="0"/>
          </a:p>
        </p:txBody>
      </p:sp>
    </p:spTree>
    <p:extLst>
      <p:ext uri="{BB962C8B-B14F-4D97-AF65-F5344CB8AC3E}">
        <p14:creationId xmlns:p14="http://schemas.microsoft.com/office/powerpoint/2010/main" val="2290976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221208" cy="4023360"/>
          </a:xfrm>
        </p:spPr>
        <p:txBody>
          <a:bodyPr/>
          <a:lstStyle/>
          <a:p>
            <a:r>
              <a:rPr lang="en-US" altLang="zh-CN" dirty="0" smtClean="0"/>
              <a:t>         </a:t>
            </a:r>
            <a:r>
              <a:rPr lang="zh-CN" altLang="zh-CN" dirty="0" smtClean="0"/>
              <a:t>最后</a:t>
            </a:r>
            <a:r>
              <a:rPr lang="zh-CN" altLang="zh-CN" dirty="0"/>
              <a:t>，使用终端或者</a:t>
            </a:r>
            <a:r>
              <a:rPr lang="en-US" altLang="zh-CN" dirty="0"/>
              <a:t>CMD</a:t>
            </a:r>
            <a:r>
              <a:rPr lang="zh-CN" altLang="zh-CN" dirty="0"/>
              <a:t>进入这个</a:t>
            </a:r>
            <a:r>
              <a:rPr lang="en-US" altLang="zh-CN" dirty="0" err="1"/>
              <a:t>Scrapy</a:t>
            </a:r>
            <a:r>
              <a:rPr lang="zh-CN" altLang="zh-CN" dirty="0"/>
              <a:t>工程的根目录，执行下面这一行命令部署爬虫：</a:t>
            </a:r>
          </a:p>
          <a:p>
            <a:r>
              <a:rPr lang="zh-CN" altLang="zh-CN" dirty="0">
                <a:solidFill>
                  <a:srgbClr val="0070C0"/>
                </a:solidFill>
              </a:rPr>
              <a:t>scrapyd-deploy</a:t>
            </a:r>
          </a:p>
          <a:p>
            <a:r>
              <a:rPr lang="en-US" altLang="zh-CN" dirty="0" smtClean="0"/>
              <a:t>         </a:t>
            </a:r>
            <a:r>
              <a:rPr lang="zh-CN" altLang="zh-CN" dirty="0" smtClean="0"/>
              <a:t>命令</a:t>
            </a:r>
            <a:r>
              <a:rPr lang="zh-CN" altLang="zh-CN" dirty="0"/>
              <a:t>执行完成后，爬虫代码就已经在服务器上面了，返回结果如图</a:t>
            </a:r>
            <a:r>
              <a:rPr lang="en-US" altLang="zh-CN" dirty="0"/>
              <a:t>12-39</a:t>
            </a:r>
            <a:r>
              <a:rPr lang="zh-CN" altLang="zh-CN" dirty="0"/>
              <a:t>所示。</a:t>
            </a:r>
          </a:p>
          <a:p>
            <a:endParaRPr lang="zh-CN" altLang="en-US" dirty="0"/>
          </a:p>
        </p:txBody>
      </p:sp>
      <p:pic>
        <p:nvPicPr>
          <p:cNvPr id="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8787" y="4513865"/>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110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0842" y="3104801"/>
            <a:ext cx="9112479" cy="2370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400656" y="5797963"/>
            <a:ext cx="199285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12-39  </a:t>
            </a:r>
            <a:r>
              <a:rPr lang="zh-CN" altLang="zh-CN" b="1" kern="100" dirty="0">
                <a:latin typeface="Times New Roman" panose="02020603050405020304" pitchFamily="18" charset="0"/>
                <a:ea typeface="方正书宋简体"/>
                <a:cs typeface="Times New Roman" panose="02020603050405020304" pitchFamily="18" charset="0"/>
              </a:rPr>
              <a:t>返回结果</a:t>
            </a:r>
            <a:endParaRPr lang="zh-CN" altLang="en-US" b="1" dirty="0"/>
          </a:p>
        </p:txBody>
      </p:sp>
    </p:spTree>
    <p:extLst>
      <p:ext uri="{BB962C8B-B14F-4D97-AF65-F5344CB8AC3E}">
        <p14:creationId xmlns:p14="http://schemas.microsoft.com/office/powerpoint/2010/main" val="18322052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服务器上面的</a:t>
            </a:r>
            <a:r>
              <a:rPr lang="en-US" altLang="zh-CN" dirty="0"/>
              <a:t>Python</a:t>
            </a:r>
            <a:r>
              <a:rPr lang="zh-CN" altLang="zh-CN" dirty="0"/>
              <a:t>版本和本地开发环境的</a:t>
            </a:r>
            <a:r>
              <a:rPr lang="en-US" altLang="zh-CN" dirty="0"/>
              <a:t>Python</a:t>
            </a:r>
            <a:r>
              <a:rPr lang="zh-CN" altLang="zh-CN" dirty="0"/>
              <a:t>版本不一致，那么部署的时候需要注意代码是否使用了服务器的</a:t>
            </a:r>
            <a:r>
              <a:rPr lang="en-US" altLang="zh-CN" dirty="0"/>
              <a:t>Python</a:t>
            </a:r>
            <a:r>
              <a:rPr lang="zh-CN" altLang="zh-CN" dirty="0"/>
              <a:t>不支持的语法</a:t>
            </a:r>
            <a:r>
              <a:rPr lang="zh-CN" altLang="zh-CN" dirty="0" smtClean="0"/>
              <a:t>。</a:t>
            </a:r>
            <a:endParaRPr lang="en-US" altLang="zh-CN" dirty="0" smtClean="0"/>
          </a:p>
          <a:p>
            <a:r>
              <a:rPr lang="en-US" altLang="zh-CN" dirty="0"/>
              <a:t> </a:t>
            </a:r>
            <a:r>
              <a:rPr lang="en-US" altLang="zh-CN" dirty="0" smtClean="0"/>
              <a:t>        </a:t>
            </a:r>
            <a:r>
              <a:rPr lang="zh-CN" altLang="zh-CN" dirty="0" smtClean="0"/>
              <a:t>例如</a:t>
            </a:r>
            <a:r>
              <a:rPr lang="zh-CN" altLang="zh-CN" dirty="0"/>
              <a:t>服务器的</a:t>
            </a:r>
            <a:r>
              <a:rPr lang="en-US" altLang="zh-CN" dirty="0"/>
              <a:t>Python</a:t>
            </a:r>
            <a:r>
              <a:rPr lang="zh-CN" altLang="zh-CN" dirty="0"/>
              <a:t>为</a:t>
            </a:r>
            <a:r>
              <a:rPr lang="en-US" altLang="zh-CN" dirty="0"/>
              <a:t>3.5</a:t>
            </a:r>
            <a:r>
              <a:rPr lang="zh-CN" altLang="zh-CN" dirty="0"/>
              <a:t>版，而本地开发环境的</a:t>
            </a:r>
            <a:r>
              <a:rPr lang="en-US" altLang="zh-CN" dirty="0"/>
              <a:t>Python</a:t>
            </a:r>
            <a:r>
              <a:rPr lang="zh-CN" altLang="zh-CN" dirty="0"/>
              <a:t>为</a:t>
            </a:r>
            <a:r>
              <a:rPr lang="en-US" altLang="zh-CN" dirty="0"/>
              <a:t>3.6</a:t>
            </a:r>
            <a:r>
              <a:rPr lang="zh-CN" altLang="zh-CN" dirty="0"/>
              <a:t>且爬虫代码使用了“</a:t>
            </a:r>
            <a:r>
              <a:rPr lang="en-US" altLang="zh-CN" dirty="0"/>
              <a:t>f-string</a:t>
            </a:r>
            <a:r>
              <a:rPr lang="zh-CN" altLang="zh-CN" dirty="0"/>
              <a:t>”</a:t>
            </a:r>
            <a:r>
              <a:rPr lang="en-US" altLang="zh-CN" dirty="0"/>
              <a:t>(f</a:t>
            </a:r>
            <a:r>
              <a:rPr lang="zh-CN" altLang="zh-CN" dirty="0"/>
              <a:t>表达式</a:t>
            </a:r>
            <a:r>
              <a:rPr lang="en-US" altLang="zh-CN" dirty="0"/>
              <a:t>)</a:t>
            </a:r>
            <a:r>
              <a:rPr lang="zh-CN" altLang="zh-CN" dirty="0"/>
              <a:t>，那么可能会得到图</a:t>
            </a:r>
            <a:r>
              <a:rPr lang="en-US" altLang="zh-CN" dirty="0"/>
              <a:t>12-40</a:t>
            </a:r>
            <a:r>
              <a:rPr lang="zh-CN" altLang="zh-CN" dirty="0"/>
              <a:t>所示的报错信息。</a:t>
            </a:r>
          </a:p>
          <a:p>
            <a:endParaRPr lang="zh-CN" altLang="en-US" dirty="0"/>
          </a:p>
        </p:txBody>
      </p:sp>
    </p:spTree>
    <p:extLst>
      <p:ext uri="{BB962C8B-B14F-4D97-AF65-F5344CB8AC3E}">
        <p14:creationId xmlns:p14="http://schemas.microsoft.com/office/powerpoint/2010/main" val="235452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4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9999" y="1911622"/>
            <a:ext cx="4169483" cy="3827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92382" y="5876022"/>
            <a:ext cx="360868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12-40</a:t>
            </a:r>
            <a:r>
              <a:rPr lang="en-US" altLang="zh-CN" b="1" kern="100" dirty="0">
                <a:latin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代码有问题导致部署出错</a:t>
            </a:r>
            <a:endParaRPr lang="zh-CN" altLang="en-US" b="1" dirty="0"/>
          </a:p>
        </p:txBody>
      </p:sp>
    </p:spTree>
    <p:extLst>
      <p:ext uri="{BB962C8B-B14F-4D97-AF65-F5344CB8AC3E}">
        <p14:creationId xmlns:p14="http://schemas.microsoft.com/office/powerpoint/2010/main" val="4165904005"/>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2458</TotalTime>
  <Words>9178</Words>
  <Application>Microsoft Office PowerPoint</Application>
  <PresentationFormat>宽屏</PresentationFormat>
  <Paragraphs>403</Paragraphs>
  <Slides>148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148</vt:i4>
      </vt:variant>
    </vt:vector>
  </HeadingPairs>
  <TitlesOfParts>
    <vt:vector size="163" baseType="lpstr">
      <vt:lpstr>Gungsuh</vt:lpstr>
      <vt:lpstr>方正兰亭刊宋简体</vt:lpstr>
      <vt:lpstr>方正兰亭中黑简体</vt:lpstr>
      <vt:lpstr>方正书宋简体</vt:lpstr>
      <vt:lpstr>黑体</vt:lpstr>
      <vt:lpstr>华文行楷</vt:lpstr>
      <vt:lpstr>华文新魏</vt:lpstr>
      <vt:lpstr>宋体</vt:lpstr>
      <vt:lpstr>Arial</vt:lpstr>
      <vt:lpstr>Blackadder ITC</vt:lpstr>
      <vt:lpstr>Calibri</vt:lpstr>
      <vt:lpstr>Calibri Light</vt:lpstr>
      <vt:lpstr>Times New Roman</vt:lpstr>
      <vt:lpstr>Wingdings</vt:lpstr>
      <vt:lpstr>回顾</vt:lpstr>
      <vt:lpstr>    Python  Crawler Development </vt:lpstr>
      <vt:lpstr>第12章  Scrapy高级应用</vt:lpstr>
      <vt:lpstr>PowerPoint 演示文稿</vt:lpstr>
      <vt:lpstr>12.1  中间件（Middleware）</vt:lpstr>
      <vt:lpstr>PowerPoint 演示文稿</vt:lpstr>
      <vt:lpstr>12.1.1  下载器中间件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12.1.2  爬虫中间件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12.2  爬虫的部署</vt:lpstr>
      <vt:lpstr>PowerPoint 演示文稿</vt:lpstr>
      <vt:lpstr>12.2.1  Scrapyd介绍与使用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12.2.2  权限管理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12.3  分布式架构</vt:lpstr>
      <vt:lpstr>PowerPoint 演示文稿</vt:lpstr>
      <vt:lpstr>PowerPoint 演示文稿</vt:lpstr>
      <vt:lpstr>PowerPoint 演示文稿</vt:lpstr>
      <vt:lpstr>12.3.2  如何选择Master</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songxin</cp:lastModifiedBy>
  <cp:revision>135</cp:revision>
  <dcterms:created xsi:type="dcterms:W3CDTF">2018-11-05T02:15:35Z</dcterms:created>
  <dcterms:modified xsi:type="dcterms:W3CDTF">2018-11-19T06:36:43Z</dcterms:modified>
</cp:coreProperties>
</file>